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325" r:id="rId22"/>
    <p:sldId id="274" r:id="rId23"/>
    <p:sldId id="275" r:id="rId24"/>
    <p:sldId id="276" r:id="rId25"/>
    <p:sldId id="277" r:id="rId26"/>
    <p:sldId id="278" r:id="rId27"/>
    <p:sldId id="304" r:id="rId28"/>
    <p:sldId id="280" r:id="rId29"/>
    <p:sldId id="281" r:id="rId30"/>
    <p:sldId id="282" r:id="rId31"/>
    <p:sldId id="283" r:id="rId32"/>
    <p:sldId id="284" r:id="rId33"/>
    <p:sldId id="285" r:id="rId34"/>
    <p:sldId id="286" r:id="rId35"/>
    <p:sldId id="287" r:id="rId36"/>
    <p:sldId id="288" r:id="rId37"/>
    <p:sldId id="289" r:id="rId38"/>
    <p:sldId id="299" r:id="rId39"/>
    <p:sldId id="300" r:id="rId40"/>
    <p:sldId id="301" r:id="rId41"/>
    <p:sldId id="290" r:id="rId42"/>
    <p:sldId id="292" r:id="rId43"/>
    <p:sldId id="293" r:id="rId44"/>
    <p:sldId id="294" r:id="rId45"/>
    <p:sldId id="295" r:id="rId46"/>
    <p:sldId id="297" r:id="rId4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5641A1B-56D9-42C1-9066-E846AB27DA45}" styleName="Table_0">
    <a:wholeTbl>
      <a:tcTxStyle>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Style>
        <a:tcBdr/>
        <a:fill>
          <a:solidFill>
            <a:srgbClr val="D0DEEF"/>
          </a:solidFill>
        </a:fill>
      </a:tcStyle>
    </a:band1H>
    <a:band2H>
      <a:tcStyle>
        <a:tcBdr/>
      </a:tcStyle>
    </a:band2H>
    <a:band1V>
      <a:tcStyle>
        <a:tcBdr/>
        <a:fill>
          <a:solidFill>
            <a:srgbClr val="D0DEEF"/>
          </a:solidFill>
        </a:fill>
      </a:tcStyle>
    </a:band1V>
    <a:band2V>
      <a:tcStyle>
        <a:tcBdr/>
      </a:tcStyle>
    </a:band2V>
    <a:lastCol>
      <a:tcTxStyle b="on">
        <a:font>
          <a:latin typeface="Calibri"/>
          <a:ea typeface="Calibri"/>
          <a:cs typeface="Calibri"/>
        </a:font>
        <a:schemeClr val="lt1"/>
      </a:tcTxStyle>
      <a:tcStyle>
        <a:tcBdr/>
        <a:fill>
          <a:solidFill>
            <a:schemeClr val="accent1"/>
          </a:solidFill>
        </a:fill>
      </a:tcStyle>
    </a:lastCol>
    <a:firstCol>
      <a:tcTxStyle b="on">
        <a:font>
          <a:latin typeface="Calibri"/>
          <a:ea typeface="Calibri"/>
          <a:cs typeface="Calibri"/>
        </a:font>
        <a:schemeClr val="lt1"/>
      </a:tcTxStyle>
      <a:tcStyle>
        <a:tcBdr/>
        <a:fill>
          <a:solidFill>
            <a:schemeClr val="accent1"/>
          </a:solidFill>
        </a:fill>
      </a:tcStyle>
    </a:firstCol>
    <a:lastRow>
      <a:tcTxStyle b="on">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8-05T10:29:51"/>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612 639,'0'3,"0"0,0 0,0 0,0-6,0 0,0 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8-12T09:52:24"/>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496 603,'0'4,"-2"-1,1 1,-1-1,1 1,-3-1,1 1,-3 0,2-1,1-1,-1 2,3-1,1 0,-3 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8-12T09:52:24"/>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527 617,'5'-1,"0"1,-2-1,1-1,-1 4,-2 1,-1 1,-1 1,-4-3,0 1,1 0,0 0,1 0,5-6,2 0,-1 0,1 0,0 0,-2-1,1 2,-1-1,-1 0,-5 5,3 1,0 0,0 0,0 0,1 0,0 0,0 0,2 0,0 0,1-1,0-2,0 0,0 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8-12T09:52:24"/>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574 637,'1'4,"-1"-1,0 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8-12T09:52:24"/>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571 623,'2'0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8-12T09:52:24"/>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560 605,'-3'2,"2"2,-2-1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8-12T09:52:24"/>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556 612,'2'0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8-12T09:52:24"/>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599 608,'3'2,"0"-2,-2 4,-1-1,0 0,0 2,0-2,0 1,0 0,0-1,0 3,-3-3,-1-2,1-1,-1 1,1 2,0-2</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8-12T09:52:24"/>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348 612,'-3'0,"0"2,-1-2,1 2,-1-1,1 1,2 1,1 1,0-1,0 0,0 0,0 0,0 0,1 0,1 0,1-1,1-2,-1 1,0 0</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8-12T09:52:24"/>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384 635,'-3'0,"-1"0,1 0,0 0,0 0,0 0,1 3,3 0,1 0,1-2,0 1,0 0,-1-5,-1-1,2 1,-3-1,2 1,-2-1,1 0,-1 1,0 0,0-1,0 1,0 0,0 0,0 6,2 0,-2 1,0-1,1 0,-1 0,0 0,0 0,0 0,0 0,0 0,1 0,-1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8-05T10:29:51"/>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611 633,'2'0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8-05T10:29:51"/>
    </inkml:context>
    <inkml:brush xml:id="br0">
      <inkml:brushProperty name="width" value="0.05292" units="cm"/>
      <inkml:brushProperty name="height" value="0.05292" units="cm"/>
      <inkml:brushProperty name="color" value="#ffffff"/>
      <inkml:brushProperty name="ignorePressure" value="0"/>
    </inkml:brush>
  </inkml:definitions>
  <inkml:trace contextRef="#ctx0" brushRef="#br0">608 639,'-3'5,"1"-2,5-2,-2-4,-1 6,0 2,0-2,0 0,0-8,0 2,0 0,0 0,0-1,0 7,0 0,-1 1,-2-3,1 2,2 1,0-7,-1 0,1 0,3 2,-1 4,-1 0,-1-6,0 0,0-1</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8-05T10:29: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957 525,'2'4,"0"0,0-1,-1 1,0 0,3-2,-1-2,1 1,-1-1,0 0,0 0,0 0,2-1,1 0,-3 0,0 0,1 0,-1 0,1-1,-1 2,1-1,0-1,-1 2,1-2,-1 2,1-1,-1 0,2-1,-2 0,0 2,1 0,0-2,1 0,0 0,-2 2,0-1</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8-09T11:27:1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337 422,'-3'0,"0"1,0 1,0-2,0 1,0 0,0 0,0 1,-1-2,1 1,0 0,-1 1,0-1,1-1,0 0,0 0,0 2,-1-2,0 0,-2 0,3 0,0 0,0 0,0 0,-1 0,1 1,0 0,0-1,0 0,0 0,-1 0,1 0,0 0,-2 0,2 0,-1 0,0 0,1 0,0 0,0 0,0 0,0 0,0 0,0 0,0 0,-1 0,0 0,1 0,0 0,0 0,0 0,0 0,0 0,0 0,0 2,0-2,0 0,0 0,0 0,0 0,0 0,-2-2,2 1,0-1,-1 0,-1 0,3-1,-1 0,0 1,0-1,2 0,-2 0,3 0,-2 0,1-1,-1 0,1-1,0 1,0 1,-1 0,2-1,-1-1,0 0,1 2,-2-2,2 2,-1-1,1 1,0-1,-2-2,2 1,0 2,0 0,-2-2,2 1,0 1,0 0,0 0,0 0,0-1,0 0,0 0,0-1,0 2,0 0,0-1,0 0,2 1,2-2,-1 3,0 0,2 0,-2 0,0 1,2-1,-2 1,0 0,1 0,-1 0,0 1,2 0,-2 0,2 0,0 0,-2 0,0 0,1 0,-1 0,0 0,2 0,1 2,0 0,-3-2,2 0,-1 2,0-2,-1 0,3 1,0-1,-3 0,1 2,-1-2,0 0,1 0,0 0,-1 0,4 0,-4 0,0 0,2 0,-2 0,0 2,2-2,-2 0,4 0,-2 0,-2 0,0 0,0 0,0 0,2 0,1 0,-1 0,0 0,0 0,1 0,-3 0,2 0,-2 0,0 0,2 0,-2 0,0 0,0 0,0-1,1 0,-1 0,1-1,-1 1,1 0,0-1,-1 2,0-2,0 1,0 0,1 0,-1 1,0-1,3-1,-1 0,-2 2,0 0,2 0,-2-2,1 2,-1 0,1 0,0 0,1 0,0 0,-1 0,1 0,-2 0,0 0,2 0,1 0,2 0,-3 0,0 0,1 1,-3-1,0 0,0 1,0-1,2 2,-1-2,2 0,-3 0,0 1,0 1,0 0,0-2,0 1,0 1,2-2,1 1,-3 1,2-1,-2 1,2 1,-1-1,0 0,0-1,2 1,-3 0,3 2,-3-4,1 4,0-2,-1 0,4 1,-3 0,1 2,-2-3,-1 1,-1 0,1 1,0-1,-2 1,0 0,0 1,0-2,0 1,0 0,0 1,-1-2,-2 1,2-1,-3 1,1-1,-2-1,2 0,-1 1,1-1,-1-1,0 1,-1 0,2-2,-1 1,1-1,-2 2,2-2,-2 0,1 1,-1 0,-1 0,1 0,0-1,1 0,-3 0,1 0,1 0,0 0,-1 2,0-2,3 0,-1 0,0 2,1-1,0 0,0-1,0 0,-1 2,1-2,-4 1,2 1,-1-2,3 1,0 1,-1-2,1 2,0-2,-2 1,2 1,0-2,0 0,0 0,0 0,-3 2,1-1,0-1,2 0,-2 1,1 0,1-1,0 1,-3-1,1 0,2 2,0-2,-1 1,0-1,1 0,-1 0,1 0,0 0,0 0,-1 0,1 0,0 0,0 2,0-1,-1 0,2 2,-2-1,1 2</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8-12T09:52:24"/>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317 619,'-5'0,"0"0,2 0,-1 0,0 0,1 0,0 0,0 0,-1 0,0 0,0 0,1 0,0 0,3 3,3-2,0 0,0 2,0-3,0 1,0 1,-3 1,-4-2,1 1,-1 1,2 1,-1-1,9 1,0-4,-1 1,-2-1,0 0,1 0,-1 0,1 0,-1 0,0 0,0 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8-12T09:52:24"/>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400 635,'2'4,"-1"-1,0 0,0 0,0 0,-1 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8-12T09:52:24"/>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401 621,'2'0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8-12T09:52:24"/>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474 612,'0'3,"4"1,-1-2,0 0,-2 1,2-1,-1 1,1-2,0 0,-1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86" name="Google Shape;86;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 name="Shape 151"/>
        <p:cNvGrpSpPr/>
        <p:nvPr/>
      </p:nvGrpSpPr>
      <p:grpSpPr>
        <a:xfrm>
          <a:off x="0" y="0"/>
          <a:ext cx="0" cy="0"/>
          <a:chOff x="0" y="0"/>
          <a:chExt cx="0" cy="0"/>
        </a:xfrm>
      </p:grpSpPr>
      <p:sp>
        <p:nvSpPr>
          <p:cNvPr id="152" name="Google Shape;152;p1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53" name="Google Shape;153;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57"/>
        <p:cNvGrpSpPr/>
        <p:nvPr/>
      </p:nvGrpSpPr>
      <p:grpSpPr>
        <a:xfrm>
          <a:off x="0" y="0"/>
          <a:ext cx="0" cy="0"/>
          <a:chOff x="0" y="0"/>
          <a:chExt cx="0" cy="0"/>
        </a:xfrm>
      </p:grpSpPr>
      <p:sp>
        <p:nvSpPr>
          <p:cNvPr id="158" name="Google Shape;158;p1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59" name="Google Shape;159;p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3" name="Shape 163"/>
        <p:cNvGrpSpPr/>
        <p:nvPr/>
      </p:nvGrpSpPr>
      <p:grpSpPr>
        <a:xfrm>
          <a:off x="0" y="0"/>
          <a:ext cx="0" cy="0"/>
          <a:chOff x="0" y="0"/>
          <a:chExt cx="0" cy="0"/>
        </a:xfrm>
      </p:grpSpPr>
      <p:sp>
        <p:nvSpPr>
          <p:cNvPr id="164" name="Google Shape;164;g1423198d6c9_0_0: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65" name="Google Shape;165;g1423198d6c9_0_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p1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71" name="Google Shape;171;p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75"/>
        <p:cNvGrpSpPr/>
        <p:nvPr/>
      </p:nvGrpSpPr>
      <p:grpSpPr>
        <a:xfrm>
          <a:off x="0" y="0"/>
          <a:ext cx="0" cy="0"/>
          <a:chOff x="0" y="0"/>
          <a:chExt cx="0" cy="0"/>
        </a:xfrm>
      </p:grpSpPr>
      <p:sp>
        <p:nvSpPr>
          <p:cNvPr id="176" name="Google Shape;176;p1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77" name="Google Shape;177;p1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1" name="Shape 181"/>
        <p:cNvGrpSpPr/>
        <p:nvPr/>
      </p:nvGrpSpPr>
      <p:grpSpPr>
        <a:xfrm>
          <a:off x="0" y="0"/>
          <a:ext cx="0" cy="0"/>
          <a:chOff x="0" y="0"/>
          <a:chExt cx="0" cy="0"/>
        </a:xfrm>
      </p:grpSpPr>
      <p:sp>
        <p:nvSpPr>
          <p:cNvPr id="182" name="Google Shape;182;p1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3" name="Google Shape;183;p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7" name="Shape 187"/>
        <p:cNvGrpSpPr/>
        <p:nvPr/>
      </p:nvGrpSpPr>
      <p:grpSpPr>
        <a:xfrm>
          <a:off x="0" y="0"/>
          <a:ext cx="0" cy="0"/>
          <a:chOff x="0" y="0"/>
          <a:chExt cx="0" cy="0"/>
        </a:xfrm>
      </p:grpSpPr>
      <p:sp>
        <p:nvSpPr>
          <p:cNvPr id="188" name="Google Shape;188;p1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9" name="Google Shape;189;p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p1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95" name="Google Shape;195;p1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9" name="Shape 199"/>
        <p:cNvGrpSpPr/>
        <p:nvPr/>
      </p:nvGrpSpPr>
      <p:grpSpPr>
        <a:xfrm>
          <a:off x="0" y="0"/>
          <a:ext cx="0" cy="0"/>
          <a:chOff x="0" y="0"/>
          <a:chExt cx="0" cy="0"/>
        </a:xfrm>
      </p:grpSpPr>
      <p:sp>
        <p:nvSpPr>
          <p:cNvPr id="200" name="Google Shape;200;p1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1" name="Google Shape;201;p1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9" name="Shape 199"/>
        <p:cNvGrpSpPr/>
        <p:nvPr/>
      </p:nvGrpSpPr>
      <p:grpSpPr>
        <a:xfrm>
          <a:off x="0" y="0"/>
          <a:ext cx="0" cy="0"/>
          <a:chOff x="0" y="0"/>
          <a:chExt cx="0" cy="0"/>
        </a:xfrm>
      </p:grpSpPr>
      <p:sp>
        <p:nvSpPr>
          <p:cNvPr id="200" name="Google Shape;200;p1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1" name="Google Shape;201;p1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0" name="Shape 90"/>
        <p:cNvGrpSpPr/>
        <p:nvPr/>
      </p:nvGrpSpPr>
      <p:grpSpPr>
        <a:xfrm>
          <a:off x="0" y="0"/>
          <a:ext cx="0" cy="0"/>
          <a:chOff x="0" y="0"/>
          <a:chExt cx="0" cy="0"/>
        </a:xfrm>
      </p:grpSpPr>
      <p:sp>
        <p:nvSpPr>
          <p:cNvPr id="91" name="Google Shape;91;p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92" name="Google Shape;92;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6" name="Shape 206"/>
        <p:cNvGrpSpPr/>
        <p:nvPr/>
      </p:nvGrpSpPr>
      <p:grpSpPr>
        <a:xfrm>
          <a:off x="0" y="0"/>
          <a:ext cx="0" cy="0"/>
          <a:chOff x="0" y="0"/>
          <a:chExt cx="0" cy="0"/>
        </a:xfrm>
      </p:grpSpPr>
      <p:sp>
        <p:nvSpPr>
          <p:cNvPr id="207" name="Google Shape;207;p1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08" name="Google Shape;208;p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 name="Shape 215"/>
        <p:cNvGrpSpPr/>
        <p:nvPr/>
      </p:nvGrpSpPr>
      <p:grpSpPr>
        <a:xfrm>
          <a:off x="0" y="0"/>
          <a:ext cx="0" cy="0"/>
          <a:chOff x="0" y="0"/>
          <a:chExt cx="0" cy="0"/>
        </a:xfrm>
      </p:grpSpPr>
      <p:sp>
        <p:nvSpPr>
          <p:cNvPr id="216" name="Google Shape;216;p1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1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18" name="Google Shape;218;p19: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3" name="Shape 223"/>
        <p:cNvGrpSpPr/>
        <p:nvPr/>
      </p:nvGrpSpPr>
      <p:grpSpPr>
        <a:xfrm>
          <a:off x="0" y="0"/>
          <a:ext cx="0" cy="0"/>
          <a:chOff x="0" y="0"/>
          <a:chExt cx="0" cy="0"/>
        </a:xfrm>
      </p:grpSpPr>
      <p:sp>
        <p:nvSpPr>
          <p:cNvPr id="224" name="Google Shape;224;p2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25" name="Google Shape;225;p2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9" name="Shape 229"/>
        <p:cNvGrpSpPr/>
        <p:nvPr/>
      </p:nvGrpSpPr>
      <p:grpSpPr>
        <a:xfrm>
          <a:off x="0" y="0"/>
          <a:ext cx="0" cy="0"/>
          <a:chOff x="0" y="0"/>
          <a:chExt cx="0" cy="0"/>
        </a:xfrm>
      </p:grpSpPr>
      <p:sp>
        <p:nvSpPr>
          <p:cNvPr id="230" name="Google Shape;230;p2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31" name="Google Shape;231;p2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5" name="Shape 235"/>
        <p:cNvGrpSpPr/>
        <p:nvPr/>
      </p:nvGrpSpPr>
      <p:grpSpPr>
        <a:xfrm>
          <a:off x="0" y="0"/>
          <a:ext cx="0" cy="0"/>
          <a:chOff x="0" y="0"/>
          <a:chExt cx="0" cy="0"/>
        </a:xfrm>
      </p:grpSpPr>
      <p:sp>
        <p:nvSpPr>
          <p:cNvPr id="236" name="Google Shape;236;p2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37" name="Google Shape;237;p2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1" name="Shape 241"/>
        <p:cNvGrpSpPr/>
        <p:nvPr/>
      </p:nvGrpSpPr>
      <p:grpSpPr>
        <a:xfrm>
          <a:off x="0" y="0"/>
          <a:ext cx="0" cy="0"/>
          <a:chOff x="0" y="0"/>
          <a:chExt cx="0" cy="0"/>
        </a:xfrm>
      </p:grpSpPr>
      <p:sp>
        <p:nvSpPr>
          <p:cNvPr id="242" name="Google Shape;242;p2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43" name="Google Shape;243;p2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9" name="Shape 249"/>
        <p:cNvGrpSpPr/>
        <p:nvPr/>
      </p:nvGrpSpPr>
      <p:grpSpPr>
        <a:xfrm>
          <a:off x="0" y="0"/>
          <a:ext cx="0" cy="0"/>
          <a:chOff x="0" y="0"/>
          <a:chExt cx="0" cy="0"/>
        </a:xfrm>
      </p:grpSpPr>
      <p:sp>
        <p:nvSpPr>
          <p:cNvPr id="250" name="Google Shape;250;p2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51" name="Google Shape;251;p2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6" name="Shape 256"/>
        <p:cNvGrpSpPr/>
        <p:nvPr/>
      </p:nvGrpSpPr>
      <p:grpSpPr>
        <a:xfrm>
          <a:off x="0" y="0"/>
          <a:ext cx="0" cy="0"/>
          <a:chOff x="0" y="0"/>
          <a:chExt cx="0" cy="0"/>
        </a:xfrm>
      </p:grpSpPr>
      <p:sp>
        <p:nvSpPr>
          <p:cNvPr id="257" name="Google Shape;257;p2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58" name="Google Shape;258;p2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p2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65" name="Google Shape;265;p2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p2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73" name="Google Shape;273;p2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6" name="Shape 96"/>
        <p:cNvGrpSpPr/>
        <p:nvPr/>
      </p:nvGrpSpPr>
      <p:grpSpPr>
        <a:xfrm>
          <a:off x="0" y="0"/>
          <a:ext cx="0" cy="0"/>
          <a:chOff x="0" y="0"/>
          <a:chExt cx="0" cy="0"/>
        </a:xfrm>
      </p:grpSpPr>
      <p:sp>
        <p:nvSpPr>
          <p:cNvPr id="97" name="Google Shape;97;p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98" name="Google Shape;98;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p2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80" name="Google Shape;280;p2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4" name="Shape 284"/>
        <p:cNvGrpSpPr/>
        <p:nvPr/>
      </p:nvGrpSpPr>
      <p:grpSpPr>
        <a:xfrm>
          <a:off x="0" y="0"/>
          <a:ext cx="0" cy="0"/>
          <a:chOff x="0" y="0"/>
          <a:chExt cx="0" cy="0"/>
        </a:xfrm>
      </p:grpSpPr>
      <p:sp>
        <p:nvSpPr>
          <p:cNvPr id="285" name="Google Shape;285;p2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86" name="Google Shape;286;p2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1" name="Shape 291"/>
        <p:cNvGrpSpPr/>
        <p:nvPr/>
      </p:nvGrpSpPr>
      <p:grpSpPr>
        <a:xfrm>
          <a:off x="0" y="0"/>
          <a:ext cx="0" cy="0"/>
          <a:chOff x="0" y="0"/>
          <a:chExt cx="0" cy="0"/>
        </a:xfrm>
      </p:grpSpPr>
      <p:sp>
        <p:nvSpPr>
          <p:cNvPr id="292" name="Google Shape;292;p3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93" name="Google Shape;293;p3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7" name="Shape 297"/>
        <p:cNvGrpSpPr/>
        <p:nvPr/>
      </p:nvGrpSpPr>
      <p:grpSpPr>
        <a:xfrm>
          <a:off x="0" y="0"/>
          <a:ext cx="0" cy="0"/>
          <a:chOff x="0" y="0"/>
          <a:chExt cx="0" cy="0"/>
        </a:xfrm>
      </p:grpSpPr>
      <p:sp>
        <p:nvSpPr>
          <p:cNvPr id="298" name="Google Shape;298;p3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99" name="Google Shape;299;p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4" name="Shape 304"/>
        <p:cNvGrpSpPr/>
        <p:nvPr/>
      </p:nvGrpSpPr>
      <p:grpSpPr>
        <a:xfrm>
          <a:off x="0" y="0"/>
          <a:ext cx="0" cy="0"/>
          <a:chOff x="0" y="0"/>
          <a:chExt cx="0" cy="0"/>
        </a:xfrm>
      </p:grpSpPr>
      <p:sp>
        <p:nvSpPr>
          <p:cNvPr id="305" name="Google Shape;305;p3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06" name="Google Shape;306;p3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3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12" name="Google Shape;312;p3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3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12" name="Google Shape;312;p3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7" name="Shape 317"/>
        <p:cNvGrpSpPr/>
        <p:nvPr/>
      </p:nvGrpSpPr>
      <p:grpSpPr>
        <a:xfrm>
          <a:off x="0" y="0"/>
          <a:ext cx="0" cy="0"/>
          <a:chOff x="0" y="0"/>
          <a:chExt cx="0" cy="0"/>
        </a:xfrm>
      </p:grpSpPr>
      <p:sp>
        <p:nvSpPr>
          <p:cNvPr id="318" name="Google Shape;318;p3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19" name="Google Shape;319;p3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0" name="Shape 330"/>
        <p:cNvGrpSpPr/>
        <p:nvPr/>
      </p:nvGrpSpPr>
      <p:grpSpPr>
        <a:xfrm>
          <a:off x="0" y="0"/>
          <a:ext cx="0" cy="0"/>
          <a:chOff x="0" y="0"/>
          <a:chExt cx="0" cy="0"/>
        </a:xfrm>
      </p:grpSpPr>
      <p:sp>
        <p:nvSpPr>
          <p:cNvPr id="331" name="Google Shape;331;p3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32" name="Google Shape;332;p3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8" name="Shape 338"/>
        <p:cNvGrpSpPr/>
        <p:nvPr/>
      </p:nvGrpSpPr>
      <p:grpSpPr>
        <a:xfrm>
          <a:off x="0" y="0"/>
          <a:ext cx="0" cy="0"/>
          <a:chOff x="0" y="0"/>
          <a:chExt cx="0" cy="0"/>
        </a:xfrm>
      </p:grpSpPr>
      <p:sp>
        <p:nvSpPr>
          <p:cNvPr id="339" name="Google Shape;339;p3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40" name="Google Shape;340;p3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 name="Shape 102"/>
        <p:cNvGrpSpPr/>
        <p:nvPr/>
      </p:nvGrpSpPr>
      <p:grpSpPr>
        <a:xfrm>
          <a:off x="0" y="0"/>
          <a:ext cx="0" cy="0"/>
          <a:chOff x="0" y="0"/>
          <a:chExt cx="0" cy="0"/>
        </a:xfrm>
      </p:grpSpPr>
      <p:sp>
        <p:nvSpPr>
          <p:cNvPr id="103" name="Google Shape;103;p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04" name="Google Shape;104;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p3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49" name="Google Shape;349;p3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3" name="Shape 353"/>
        <p:cNvGrpSpPr/>
        <p:nvPr/>
      </p:nvGrpSpPr>
      <p:grpSpPr>
        <a:xfrm>
          <a:off x="0" y="0"/>
          <a:ext cx="0" cy="0"/>
          <a:chOff x="0" y="0"/>
          <a:chExt cx="0" cy="0"/>
        </a:xfrm>
      </p:grpSpPr>
      <p:sp>
        <p:nvSpPr>
          <p:cNvPr id="354" name="Google Shape;354;p3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55" name="Google Shape;355;p3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3" name="Shape 363"/>
        <p:cNvGrpSpPr/>
        <p:nvPr/>
      </p:nvGrpSpPr>
      <p:grpSpPr>
        <a:xfrm>
          <a:off x="0" y="0"/>
          <a:ext cx="0" cy="0"/>
          <a:chOff x="0" y="0"/>
          <a:chExt cx="0" cy="0"/>
        </a:xfrm>
      </p:grpSpPr>
      <p:sp>
        <p:nvSpPr>
          <p:cNvPr id="364" name="Google Shape;364;p4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65" name="Google Shape;365;p4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10" name="Google Shape;110;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 name="Shape 118"/>
        <p:cNvGrpSpPr/>
        <p:nvPr/>
      </p:nvGrpSpPr>
      <p:grpSpPr>
        <a:xfrm>
          <a:off x="0" y="0"/>
          <a:ext cx="0" cy="0"/>
          <a:chOff x="0" y="0"/>
          <a:chExt cx="0" cy="0"/>
        </a:xfrm>
      </p:grpSpPr>
      <p:sp>
        <p:nvSpPr>
          <p:cNvPr id="119" name="Google Shape;119;p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20" name="Google Shape;120;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127"/>
        <p:cNvGrpSpPr/>
        <p:nvPr/>
      </p:nvGrpSpPr>
      <p:grpSpPr>
        <a:xfrm>
          <a:off x="0" y="0"/>
          <a:ext cx="0" cy="0"/>
          <a:chOff x="0" y="0"/>
          <a:chExt cx="0" cy="0"/>
        </a:xfrm>
      </p:grpSpPr>
      <p:sp>
        <p:nvSpPr>
          <p:cNvPr id="128" name="Google Shape;128;p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29" name="Google Shape;129;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 name="Shape 135"/>
        <p:cNvGrpSpPr/>
        <p:nvPr/>
      </p:nvGrpSpPr>
      <p:grpSpPr>
        <a:xfrm>
          <a:off x="0" y="0"/>
          <a:ext cx="0" cy="0"/>
          <a:chOff x="0" y="0"/>
          <a:chExt cx="0" cy="0"/>
        </a:xfrm>
      </p:grpSpPr>
      <p:sp>
        <p:nvSpPr>
          <p:cNvPr id="136" name="Google Shape;136;p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37" name="Google Shape;137;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3" name="Shape 143"/>
        <p:cNvGrpSpPr/>
        <p:nvPr/>
      </p:nvGrpSpPr>
      <p:grpSpPr>
        <a:xfrm>
          <a:off x="0" y="0"/>
          <a:ext cx="0" cy="0"/>
          <a:chOff x="0" y="0"/>
          <a:chExt cx="0" cy="0"/>
        </a:xfrm>
      </p:grpSpPr>
      <p:sp>
        <p:nvSpPr>
          <p:cNvPr id="144" name="Google Shape;144;p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45" name="Google Shape;145;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5" name="Shape 15"/>
        <p:cNvGrpSpPr/>
        <p:nvPr/>
      </p:nvGrpSpPr>
      <p:grpSpPr>
        <a:xfrm>
          <a:off x="0" y="0"/>
          <a:ext cx="0" cy="0"/>
          <a:chOff x="0" y="0"/>
          <a:chExt cx="0" cy="0"/>
        </a:xfrm>
      </p:grpSpPr>
      <p:sp>
        <p:nvSpPr>
          <p:cNvPr id="16" name="Google Shape;16;p43"/>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2F5496"/>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43"/>
          <p:cNvSpPr txBox="1"/>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3"/>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72" name="Shape 72"/>
        <p:cNvGrpSpPr/>
        <p:nvPr/>
      </p:nvGrpSpPr>
      <p:grpSpPr>
        <a:xfrm>
          <a:off x="0" y="0"/>
          <a:ext cx="0" cy="0"/>
          <a:chOff x="0" y="0"/>
          <a:chExt cx="0" cy="0"/>
        </a:xfrm>
      </p:grpSpPr>
      <p:sp>
        <p:nvSpPr>
          <p:cNvPr id="73" name="Google Shape;73;p52"/>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F549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2"/>
          <p:cNvSpPr txBox="1"/>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5" name="Google Shape;75;p5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5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78" name="Shape 78"/>
        <p:cNvGrpSpPr/>
        <p:nvPr/>
      </p:nvGrpSpPr>
      <p:grpSpPr>
        <a:xfrm>
          <a:off x="0" y="0"/>
          <a:ext cx="0" cy="0"/>
          <a:chOff x="0" y="0"/>
          <a:chExt cx="0" cy="0"/>
        </a:xfrm>
      </p:grpSpPr>
      <p:sp>
        <p:nvSpPr>
          <p:cNvPr id="79" name="Google Shape;79;p53"/>
          <p:cNvSpPr txBox="1"/>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F549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53"/>
          <p:cNvSpPr txBox="1"/>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1" name="Google Shape;81;p53"/>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5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5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1" name="Shape 21"/>
        <p:cNvGrpSpPr/>
        <p:nvPr/>
      </p:nvGrpSpPr>
      <p:grpSpPr>
        <a:xfrm>
          <a:off x="0" y="0"/>
          <a:ext cx="0" cy="0"/>
          <a:chOff x="0" y="0"/>
          <a:chExt cx="0" cy="0"/>
        </a:xfrm>
      </p:grpSpPr>
      <p:sp>
        <p:nvSpPr>
          <p:cNvPr id="22" name="Google Shape;22;p44"/>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F549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4"/>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4" name="Google Shape;24;p4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7" name="Shape 27"/>
        <p:cNvGrpSpPr/>
        <p:nvPr/>
      </p:nvGrpSpPr>
      <p:grpSpPr>
        <a:xfrm>
          <a:off x="0" y="0"/>
          <a:ext cx="0" cy="0"/>
          <a:chOff x="0" y="0"/>
          <a:chExt cx="0" cy="0"/>
        </a:xfrm>
      </p:grpSpPr>
      <p:sp>
        <p:nvSpPr>
          <p:cNvPr id="28" name="Google Shape;28;p45"/>
          <p:cNvSpPr txBox="1"/>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F5496"/>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5"/>
          <p:cNvSpPr txBox="1"/>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3" name="Shape 33"/>
        <p:cNvGrpSpPr/>
        <p:nvPr/>
      </p:nvGrpSpPr>
      <p:grpSpPr>
        <a:xfrm>
          <a:off x="0" y="0"/>
          <a:ext cx="0" cy="0"/>
          <a:chOff x="0" y="0"/>
          <a:chExt cx="0" cy="0"/>
        </a:xfrm>
      </p:grpSpPr>
      <p:sp>
        <p:nvSpPr>
          <p:cNvPr id="34" name="Google Shape;34;p46"/>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F549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6"/>
          <p:cNvSpPr txBox="1"/>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6" name="Google Shape;36;p46"/>
          <p:cNvSpPr txBox="1"/>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4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0" name="Shape 40"/>
        <p:cNvGrpSpPr/>
        <p:nvPr/>
      </p:nvGrpSpPr>
      <p:grpSpPr>
        <a:xfrm>
          <a:off x="0" y="0"/>
          <a:ext cx="0" cy="0"/>
          <a:chOff x="0" y="0"/>
          <a:chExt cx="0" cy="0"/>
        </a:xfrm>
      </p:grpSpPr>
      <p:sp>
        <p:nvSpPr>
          <p:cNvPr id="41" name="Google Shape;41;p47"/>
          <p:cNvSpPr txBox="1"/>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F549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7"/>
          <p:cNvSpPr txBox="1"/>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3" name="Google Shape;43;p47"/>
          <p:cNvSpPr txBox="1"/>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4" name="Google Shape;44;p47"/>
          <p:cNvSpPr txBox="1"/>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5" name="Google Shape;45;p47"/>
          <p:cNvSpPr txBox="1"/>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6" name="Google Shape;46;p4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9" name="Shape 49"/>
        <p:cNvGrpSpPr/>
        <p:nvPr/>
      </p:nvGrpSpPr>
      <p:grpSpPr>
        <a:xfrm>
          <a:off x="0" y="0"/>
          <a:ext cx="0" cy="0"/>
          <a:chOff x="0" y="0"/>
          <a:chExt cx="0" cy="0"/>
        </a:xfrm>
      </p:grpSpPr>
      <p:sp>
        <p:nvSpPr>
          <p:cNvPr id="50" name="Google Shape;50;p48"/>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F549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4" name="Shape 54"/>
        <p:cNvGrpSpPr/>
        <p:nvPr/>
      </p:nvGrpSpPr>
      <p:grpSpPr>
        <a:xfrm>
          <a:off x="0" y="0"/>
          <a:ext cx="0" cy="0"/>
          <a:chOff x="0" y="0"/>
          <a:chExt cx="0" cy="0"/>
        </a:xfrm>
      </p:grpSpPr>
      <p:sp>
        <p:nvSpPr>
          <p:cNvPr id="55" name="Google Shape;55;p4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8" name="Shape 58"/>
        <p:cNvGrpSpPr/>
        <p:nvPr/>
      </p:nvGrpSpPr>
      <p:grpSpPr>
        <a:xfrm>
          <a:off x="0" y="0"/>
          <a:ext cx="0" cy="0"/>
          <a:chOff x="0" y="0"/>
          <a:chExt cx="0" cy="0"/>
        </a:xfrm>
      </p:grpSpPr>
      <p:sp>
        <p:nvSpPr>
          <p:cNvPr id="59" name="Google Shape;59;p50"/>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F5496"/>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50"/>
          <p:cNvSpPr txBox="1"/>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61" name="Google Shape;61;p50"/>
          <p:cNvSpPr txBox="1"/>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2" name="Google Shape;62;p5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5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5" name="Shape 65"/>
        <p:cNvGrpSpPr/>
        <p:nvPr/>
      </p:nvGrpSpPr>
      <p:grpSpPr>
        <a:xfrm>
          <a:off x="0" y="0"/>
          <a:ext cx="0" cy="0"/>
          <a:chOff x="0" y="0"/>
          <a:chExt cx="0" cy="0"/>
        </a:xfrm>
      </p:grpSpPr>
      <p:sp>
        <p:nvSpPr>
          <p:cNvPr id="66" name="Google Shape;66;p51"/>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F5496"/>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1"/>
          <p:cNvSpPr/>
          <p:nvPr>
            <p:ph type="pic" idx="2"/>
          </p:nvPr>
        </p:nvSpPr>
        <p:spPr>
          <a:xfrm>
            <a:off x="5183188" y="987425"/>
            <a:ext cx="6172200" cy="4873625"/>
          </a:xfrm>
          <a:prstGeom prst="rect">
            <a:avLst/>
          </a:prstGeom>
          <a:noFill/>
          <a:ln>
            <a:noFill/>
          </a:ln>
        </p:spPr>
      </p:sp>
      <p:sp>
        <p:nvSpPr>
          <p:cNvPr id="68" name="Google Shape;68;p51"/>
          <p:cNvSpPr txBox="1"/>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9" name="Google Shape;69;p5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5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42"/>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F5496"/>
              </a:buClr>
              <a:buSzPts val="4400"/>
              <a:buFont typeface="Calibri" panose="020F0502020204030204"/>
              <a:buNone/>
              <a:defRPr sz="4400" b="0" i="0" u="none" strike="noStrike" cap="none">
                <a:solidFill>
                  <a:srgbClr val="2F5496"/>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 name="Google Shape;11;p42"/>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4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4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4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vmlDrawing" Target="../drawings/vmlDrawing1.vml"/><Relationship Id="rId5" Type="http://schemas.openxmlformats.org/officeDocument/2006/relationships/slideLayout" Target="../slideLayouts/slideLayout9.xml"/><Relationship Id="rId4" Type="http://schemas.openxmlformats.org/officeDocument/2006/relationships/image" Target="../media/image7.wmf"/><Relationship Id="rId3" Type="http://schemas.openxmlformats.org/officeDocument/2006/relationships/oleObject" Target="../embeddings/oleObject2.bin"/><Relationship Id="rId2" Type="http://schemas.openxmlformats.org/officeDocument/2006/relationships/image" Target="../media/image6.wmf"/><Relationship Id="rId1"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2.xml"/><Relationship Id="rId7" Type="http://schemas.openxmlformats.org/officeDocument/2006/relationships/image" Target="../media/image14.png"/><Relationship Id="rId6" Type="http://schemas.openxmlformats.org/officeDocument/2006/relationships/customXml" Target="../ink/ink3.xml"/><Relationship Id="rId5" Type="http://schemas.openxmlformats.org/officeDocument/2006/relationships/image" Target="../media/image13.png"/><Relationship Id="rId4" Type="http://schemas.openxmlformats.org/officeDocument/2006/relationships/customXml" Target="../ink/ink2.xml"/><Relationship Id="rId3" Type="http://schemas.openxmlformats.org/officeDocument/2006/relationships/image" Target="../media/image12.png"/><Relationship Id="rId2" Type="http://schemas.openxmlformats.org/officeDocument/2006/relationships/customXml" Target="../ink/ink1.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vmlDrawing" Target="../drawings/vmlDrawing2.vml"/><Relationship Id="rId5" Type="http://schemas.openxmlformats.org/officeDocument/2006/relationships/slideLayout" Target="../slideLayouts/slideLayout9.xml"/><Relationship Id="rId4" Type="http://schemas.openxmlformats.org/officeDocument/2006/relationships/image" Target="../media/image19.wmf"/><Relationship Id="rId3" Type="http://schemas.openxmlformats.org/officeDocument/2006/relationships/oleObject" Target="../embeddings/oleObject3.bin"/><Relationship Id="rId2" Type="http://schemas.openxmlformats.org/officeDocument/2006/relationships/image" Target="../media/image18.png"/><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customXml" Target="../ink/ink4.xml"/><Relationship Id="rId2" Type="http://schemas.openxmlformats.org/officeDocument/2006/relationships/image" Target="../media/image21.png"/><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customXml" Target="../ink/ink5.xml"/></Relationships>
</file>

<file path=ppt/slides/_rels/slide37.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9.xml"/><Relationship Id="rId6" Type="http://schemas.openxmlformats.org/officeDocument/2006/relationships/image" Target="../media/image29.wmf"/><Relationship Id="rId5" Type="http://schemas.openxmlformats.org/officeDocument/2006/relationships/oleObject" Target="../embeddings/oleObject6.bin"/><Relationship Id="rId4" Type="http://schemas.openxmlformats.org/officeDocument/2006/relationships/image" Target="../media/image28.wmf"/><Relationship Id="rId3" Type="http://schemas.openxmlformats.org/officeDocument/2006/relationships/oleObject" Target="../embeddings/oleObject5.bin"/><Relationship Id="rId2" Type="http://schemas.openxmlformats.org/officeDocument/2006/relationships/image" Target="../media/image27.wmf"/><Relationship Id="rId1" Type="http://schemas.openxmlformats.org/officeDocument/2006/relationships/oleObject" Target="../embeddings/oleObject4.bin"/></Relationships>
</file>

<file path=ppt/slides/_rels/slide38.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9.xml"/><Relationship Id="rId4" Type="http://schemas.openxmlformats.org/officeDocument/2006/relationships/image" Target="../media/image31.wmf"/><Relationship Id="rId3" Type="http://schemas.openxmlformats.org/officeDocument/2006/relationships/oleObject" Target="../embeddings/oleObject8.bin"/><Relationship Id="rId2" Type="http://schemas.openxmlformats.org/officeDocument/2006/relationships/image" Target="../media/image30.wmf"/><Relationship Id="rId1" Type="http://schemas.openxmlformats.org/officeDocument/2006/relationships/oleObject" Target="../embeddings/oleObject7.bin"/></Relationships>
</file>

<file path=ppt/slides/_rels/slide39.xml.rels><?xml version="1.0" encoding="UTF-8" standalone="yes"?>
<Relationships xmlns="http://schemas.openxmlformats.org/package/2006/relationships"><Relationship Id="rId9" Type="http://schemas.openxmlformats.org/officeDocument/2006/relationships/customXml" Target="../ink/ink10.xml"/><Relationship Id="rId8" Type="http://schemas.openxmlformats.org/officeDocument/2006/relationships/image" Target="../media/image35.png"/><Relationship Id="rId7" Type="http://schemas.openxmlformats.org/officeDocument/2006/relationships/customXml" Target="../ink/ink9.xml"/><Relationship Id="rId6" Type="http://schemas.openxmlformats.org/officeDocument/2006/relationships/image" Target="../media/image34.png"/><Relationship Id="rId5" Type="http://schemas.openxmlformats.org/officeDocument/2006/relationships/customXml" Target="../ink/ink8.xml"/><Relationship Id="rId4" Type="http://schemas.openxmlformats.org/officeDocument/2006/relationships/image" Target="../media/image33.png"/><Relationship Id="rId3" Type="http://schemas.openxmlformats.org/officeDocument/2006/relationships/customXml" Target="../ink/ink7.xml"/><Relationship Id="rId26" Type="http://schemas.openxmlformats.org/officeDocument/2006/relationships/notesSlide" Target="../notesSlides/notesSlide37.xml"/><Relationship Id="rId25" Type="http://schemas.openxmlformats.org/officeDocument/2006/relationships/slideLayout" Target="../slideLayouts/slideLayout2.xml"/><Relationship Id="rId24" Type="http://schemas.openxmlformats.org/officeDocument/2006/relationships/image" Target="../media/image42.png"/><Relationship Id="rId23" Type="http://schemas.openxmlformats.org/officeDocument/2006/relationships/customXml" Target="../ink/ink18.xml"/><Relationship Id="rId22" Type="http://schemas.openxmlformats.org/officeDocument/2006/relationships/image" Target="../media/image41.png"/><Relationship Id="rId21" Type="http://schemas.openxmlformats.org/officeDocument/2006/relationships/customXml" Target="../ink/ink17.xml"/><Relationship Id="rId20" Type="http://schemas.openxmlformats.org/officeDocument/2006/relationships/image" Target="../media/image40.png"/><Relationship Id="rId2" Type="http://schemas.openxmlformats.org/officeDocument/2006/relationships/image" Target="../media/image32.png"/><Relationship Id="rId19" Type="http://schemas.openxmlformats.org/officeDocument/2006/relationships/customXml" Target="../ink/ink16.xml"/><Relationship Id="rId18" Type="http://schemas.openxmlformats.org/officeDocument/2006/relationships/customXml" Target="../ink/ink15.xml"/><Relationship Id="rId17" Type="http://schemas.openxmlformats.org/officeDocument/2006/relationships/image" Target="../media/image39.png"/><Relationship Id="rId16" Type="http://schemas.openxmlformats.org/officeDocument/2006/relationships/customXml" Target="../ink/ink14.xml"/><Relationship Id="rId15" Type="http://schemas.openxmlformats.org/officeDocument/2006/relationships/customXml" Target="../ink/ink13.xml"/><Relationship Id="rId14" Type="http://schemas.openxmlformats.org/officeDocument/2006/relationships/image" Target="../media/image38.png"/><Relationship Id="rId13" Type="http://schemas.openxmlformats.org/officeDocument/2006/relationships/customXml" Target="../ink/ink12.xml"/><Relationship Id="rId12" Type="http://schemas.openxmlformats.org/officeDocument/2006/relationships/image" Target="../media/image37.png"/><Relationship Id="rId11" Type="http://schemas.openxmlformats.org/officeDocument/2006/relationships/customXml" Target="../ink/ink11.xml"/><Relationship Id="rId10" Type="http://schemas.openxmlformats.org/officeDocument/2006/relationships/image" Target="../media/image36.png"/><Relationship Id="rId1" Type="http://schemas.openxmlformats.org/officeDocument/2006/relationships/customXml" Target="../ink/ink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2F5496"/>
              </a:buClr>
              <a:buSzPts val="6000"/>
              <a:buFont typeface="Calibri" panose="020F0502020204030204"/>
              <a:buNone/>
            </a:pPr>
            <a:r>
              <a:rPr lang="en-US"/>
              <a:t>Greedy Algorithms</a:t>
            </a:r>
            <a:endParaRPr lang="en-US"/>
          </a:p>
        </p:txBody>
      </p:sp>
      <p:sp>
        <p:nvSpPr>
          <p:cNvPr id="89" name="Google Shape;89;p1"/>
          <p:cNvSpPr txBox="1"/>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54" name="Shape 154"/>
        <p:cNvGrpSpPr/>
        <p:nvPr/>
      </p:nvGrpSpPr>
      <p:grpSpPr>
        <a:xfrm>
          <a:off x="0" y="0"/>
          <a:ext cx="0" cy="0"/>
          <a:chOff x="0" y="0"/>
          <a:chExt cx="0" cy="0"/>
        </a:xfrm>
      </p:grpSpPr>
      <p:sp>
        <p:nvSpPr>
          <p:cNvPr id="155" name="Google Shape;155;p10"/>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400"/>
              <a:buFont typeface="Calibri" panose="020F0502020204030204"/>
              <a:buNone/>
            </a:pPr>
            <a:r>
              <a:rPr lang="en-US"/>
              <a:t>Example:</a:t>
            </a:r>
            <a:endParaRPr lang="en-US"/>
          </a:p>
        </p:txBody>
      </p:sp>
      <p:sp>
        <p:nvSpPr>
          <p:cNvPr id="156" name="Google Shape;156;p10"/>
          <p:cNvSpPr txBox="1"/>
          <p:nvPr>
            <p:ph type="body" idx="1"/>
          </p:nvPr>
        </p:nvSpPr>
        <p:spPr>
          <a:xfrm>
            <a:off x="735563" y="1564367"/>
            <a:ext cx="10862388"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1800" b="0" i="0" u="none" strike="noStrike">
                <a:latin typeface="Times New Roman" panose="02020603050405020304"/>
                <a:ea typeface="Times New Roman" panose="02020603050405020304"/>
                <a:cs typeface="Times New Roman" panose="02020603050405020304"/>
                <a:sym typeface="Times New Roman" panose="02020603050405020304"/>
              </a:rPr>
              <a:t>Consider the instance of knapsack problem where n=6, M=15, profits are (P1,P2,P3,P4,P5,P6) =(1,2,4,4,7,2) and weights are (W1,W2,W3,W4,W5,W6)=(10,5,4,2,7,3).</a:t>
            </a:r>
            <a:endParaRPr lang="en-US" sz="1800" b="0" i="0" u="none" strike="noStrike">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000"/>
              </a:spcBef>
              <a:spcAft>
                <a:spcPts val="0"/>
              </a:spcAft>
              <a:buClr>
                <a:schemeClr val="dk1"/>
              </a:buClr>
              <a:buSzPts val="1800"/>
              <a:buNone/>
            </a:pPr>
            <a:r>
              <a:rPr lang="en-US" sz="1800" b="0" i="0" u="none" strike="noStrike">
                <a:latin typeface="Times New Roman" panose="02020603050405020304"/>
                <a:ea typeface="Times New Roman" panose="02020603050405020304"/>
                <a:cs typeface="Times New Roman" panose="02020603050405020304"/>
                <a:sym typeface="Times New Roman" panose="02020603050405020304"/>
              </a:rPr>
              <a:t>Find maximum profit using fractional Knapsack.</a:t>
            </a:r>
            <a:endParaRPr lang="en-US" sz="1800" b="0" i="0" u="none" strike="noStrike">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60" name="Shape 160"/>
        <p:cNvGrpSpPr/>
        <p:nvPr/>
      </p:nvGrpSpPr>
      <p:grpSpPr>
        <a:xfrm>
          <a:off x="0" y="0"/>
          <a:ext cx="0" cy="0"/>
          <a:chOff x="0" y="0"/>
          <a:chExt cx="0" cy="0"/>
        </a:xfrm>
      </p:grpSpPr>
      <p:pic>
        <p:nvPicPr>
          <p:cNvPr id="161" name="Google Shape;161;p11"/>
          <p:cNvPicPr preferRelativeResize="0"/>
          <p:nvPr/>
        </p:nvPicPr>
        <p:blipFill rotWithShape="1">
          <a:blip r:embed="rId1"/>
          <a:srcRect/>
          <a:stretch>
            <a:fillRect/>
          </a:stretch>
        </p:blipFill>
        <p:spPr>
          <a:xfrm>
            <a:off x="906429" y="1616044"/>
            <a:ext cx="5401065" cy="5260618"/>
          </a:xfrm>
          <a:prstGeom prst="rect">
            <a:avLst/>
          </a:prstGeom>
          <a:noFill/>
          <a:ln>
            <a:noFill/>
          </a:ln>
        </p:spPr>
      </p:pic>
      <p:sp>
        <p:nvSpPr>
          <p:cNvPr id="162" name="Google Shape;162;p11"/>
          <p:cNvSpPr txBox="1"/>
          <p:nvPr/>
        </p:nvSpPr>
        <p:spPr>
          <a:xfrm>
            <a:off x="990600" y="517525"/>
            <a:ext cx="10515600" cy="81708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F5496"/>
              </a:buClr>
              <a:buSzPts val="3200"/>
              <a:buFont typeface="Calibri" panose="020F0502020204030204"/>
              <a:buNone/>
            </a:pPr>
            <a:r>
              <a:rPr lang="en-US" sz="3200" b="0" i="0" u="none" strike="noStrike" cap="none">
                <a:solidFill>
                  <a:srgbClr val="2F5496"/>
                </a:solidFill>
                <a:latin typeface="Calibri" panose="020F0502020204030204"/>
                <a:ea typeface="Calibri" panose="020F0502020204030204"/>
                <a:cs typeface="Calibri" panose="020F0502020204030204"/>
                <a:sym typeface="Calibri" panose="020F0502020204030204"/>
              </a:rPr>
              <a:t>Fractional Knapsack : Algorithm</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0"/>
              </a:spcBef>
              <a:spcAft>
                <a:spcPts val="0"/>
              </a:spcAft>
              <a:buClr>
                <a:srgbClr val="2F5496"/>
              </a:buClr>
              <a:buSzPts val="3200"/>
              <a:buFont typeface="Calibri" panose="020F0502020204030204"/>
              <a:buNone/>
            </a:pPr>
            <a:r>
              <a:rPr lang="en-US" sz="3200" b="0" i="0" u="none" strike="noStrike" cap="none">
                <a:solidFill>
                  <a:srgbClr val="2F5496"/>
                </a:solidFill>
                <a:latin typeface="Calibri" panose="020F0502020204030204"/>
                <a:ea typeface="Calibri" panose="020F0502020204030204"/>
                <a:cs typeface="Calibri" panose="020F0502020204030204"/>
                <a:sym typeface="Calibri" panose="020F0502020204030204"/>
              </a:rPr>
              <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0"/>
              </a:spcBef>
              <a:spcAft>
                <a:spcPts val="0"/>
              </a:spcAft>
              <a:buClr>
                <a:srgbClr val="2F5496"/>
              </a:buClr>
              <a:buSzPts val="2400"/>
              <a:buFont typeface="Calibri" panose="020F0502020204030204"/>
              <a:buNone/>
            </a:pPr>
            <a:r>
              <a:rPr lang="en-US" sz="2400" b="0" i="0" u="none" strike="noStrike" cap="none">
                <a:solidFill>
                  <a:srgbClr val="2F5496"/>
                </a:solidFill>
                <a:latin typeface="Calibri" panose="020F0502020204030204"/>
                <a:ea typeface="Calibri" panose="020F0502020204030204"/>
                <a:cs typeface="Calibri" panose="020F0502020204030204"/>
                <a:sym typeface="Calibri" panose="020F0502020204030204"/>
              </a:rPr>
              <a:t>Let m=Bag capacity, n= No. of objects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7377430" y="3445510"/>
            <a:ext cx="4046855" cy="706755"/>
          </a:xfrm>
          <a:prstGeom prst="rect">
            <a:avLst/>
          </a:prstGeom>
          <a:noFill/>
        </p:spPr>
        <p:txBody>
          <a:bodyPr wrap="square" rtlCol="0">
            <a:spAutoFit/>
          </a:bodyPr>
          <a:p>
            <a:r>
              <a:rPr lang="en-US" sz="2000"/>
              <a:t>Time Complexity = O(nlogn) assuming merge sort</a:t>
            </a:r>
            <a:endParaRPr 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66" name="Shape 166"/>
        <p:cNvGrpSpPr/>
        <p:nvPr/>
      </p:nvGrpSpPr>
      <p:grpSpPr>
        <a:xfrm>
          <a:off x="0" y="0"/>
          <a:ext cx="0" cy="0"/>
          <a:chOff x="0" y="0"/>
          <a:chExt cx="0" cy="0"/>
        </a:xfrm>
      </p:grpSpPr>
      <p:sp>
        <p:nvSpPr>
          <p:cNvPr id="167" name="Google Shape;167;g1423198d6c9_0_0"/>
          <p:cNvSpPr txBox="1"/>
          <p:nvPr/>
        </p:nvSpPr>
        <p:spPr>
          <a:xfrm>
            <a:off x="990600" y="136525"/>
            <a:ext cx="10515600" cy="319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F5496"/>
              </a:buClr>
              <a:buSzPts val="3200"/>
              <a:buFont typeface="Calibri" panose="020F0502020204030204"/>
              <a:buNone/>
            </a:pPr>
            <a:r>
              <a:rPr lang="en-US" sz="3200" b="0" i="0" u="none" strike="noStrike" cap="none">
                <a:solidFill>
                  <a:srgbClr val="2F5496"/>
                </a:solidFill>
                <a:latin typeface="Calibri" panose="020F0502020204030204"/>
                <a:ea typeface="Calibri" panose="020F0502020204030204"/>
                <a:cs typeface="Calibri" panose="020F0502020204030204"/>
                <a:sym typeface="Calibri" panose="020F0502020204030204"/>
              </a:rPr>
              <a:t>Fractional Knapsack : Algorithm :  </a:t>
            </a:r>
            <a:r>
              <a:rPr lang="en-US" sz="2400">
                <a:solidFill>
                  <a:srgbClr val="2F5496"/>
                </a:solidFill>
                <a:latin typeface="Calibri" panose="020F0502020204030204"/>
                <a:ea typeface="Calibri" panose="020F0502020204030204"/>
                <a:cs typeface="Calibri" panose="020F0502020204030204"/>
                <a:sym typeface="Calibri" panose="020F0502020204030204"/>
              </a:rPr>
              <a:t>L</a:t>
            </a:r>
            <a:r>
              <a:rPr lang="en-US" sz="2400" b="0" i="0" u="none" strike="noStrike" cap="none">
                <a:solidFill>
                  <a:srgbClr val="2F5496"/>
                </a:solidFill>
                <a:latin typeface="Calibri" panose="020F0502020204030204"/>
                <a:ea typeface="Calibri" panose="020F0502020204030204"/>
                <a:cs typeface="Calibri" panose="020F0502020204030204"/>
                <a:sym typeface="Calibri" panose="020F0502020204030204"/>
              </a:rPr>
              <a:t>et m=Bag capacity, n= No. of objects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8" name="Google Shape;168;g1423198d6c9_0_0"/>
          <p:cNvSpPr txBox="1"/>
          <p:nvPr/>
        </p:nvSpPr>
        <p:spPr>
          <a:xfrm>
            <a:off x="757575" y="581250"/>
            <a:ext cx="10619400" cy="51303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Algorithm: F_Knapsack(m,n) </a:t>
            </a:r>
            <a:endParaRPr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endParaRPr>
          </a:p>
          <a:p>
            <a:pPr marL="0" lvl="0" indent="0" algn="l" rtl="0">
              <a:spcBef>
                <a:spcPts val="0"/>
              </a:spcBef>
              <a:spcAft>
                <a:spcPts val="0"/>
              </a:spcAft>
              <a:buNone/>
            </a:pPr>
            <a:endParaRPr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endParaRPr>
          </a:p>
          <a:p>
            <a:pPr marL="0" lvl="0" indent="0" algn="l" rtl="0">
              <a:spcBef>
                <a:spcPts val="0"/>
              </a:spcBef>
              <a:spcAft>
                <a:spcPts val="0"/>
              </a:spcAft>
              <a:buNone/>
            </a:pP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step1: for i= 1 to n</a:t>
            </a:r>
            <a:endParaRPr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endParaRPr>
          </a:p>
          <a:p>
            <a:pPr marL="0" lvl="0" indent="0" algn="l" rtl="0">
              <a:spcBef>
                <a:spcPts val="0"/>
              </a:spcBef>
              <a:spcAft>
                <a:spcPts val="0"/>
              </a:spcAft>
              <a:buNone/>
            </a:pP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   Calculate Profit/Weight ratio.</a:t>
            </a:r>
            <a:endParaRPr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endParaRPr>
          </a:p>
          <a:p>
            <a:pPr marL="0" lvl="0" indent="0" algn="l" rtl="0">
              <a:spcBef>
                <a:spcPts val="0"/>
              </a:spcBef>
              <a:spcAft>
                <a:spcPts val="0"/>
              </a:spcAft>
              <a:buNone/>
            </a:pP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Step2: Sort objects in decreasing order of Profit/Weight ratio.</a:t>
            </a:r>
            <a:endParaRPr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endParaRPr>
          </a:p>
          <a:p>
            <a:pPr marL="0" lvl="0" indent="0" algn="l" rtl="0">
              <a:spcBef>
                <a:spcPts val="0"/>
              </a:spcBef>
              <a:spcAft>
                <a:spcPts val="0"/>
              </a:spcAft>
              <a:buNone/>
            </a:pP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Step3: Initialize p =0, m = given_cap.</a:t>
            </a:r>
            <a:endParaRPr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endParaRPr>
          </a:p>
          <a:p>
            <a:pPr marL="0" lvl="0" indent="0" algn="l" rtl="0">
              <a:spcBef>
                <a:spcPts val="0"/>
              </a:spcBef>
              <a:spcAft>
                <a:spcPts val="0"/>
              </a:spcAft>
              <a:buNone/>
            </a:pP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Step4 : Do the following for every item “i” in the sorted order</a:t>
            </a:r>
            <a:endParaRPr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endParaRPr>
          </a:p>
          <a:p>
            <a:pPr marL="0" lvl="0" indent="0" algn="l" rtl="0">
              <a:spcBef>
                <a:spcPts val="0"/>
              </a:spcBef>
              <a:spcAft>
                <a:spcPts val="0"/>
              </a:spcAft>
              <a:buNone/>
            </a:pPr>
            <a:endParaRPr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endParaRPr>
          </a:p>
          <a:p>
            <a:pPr marL="0" lvl="0" indent="0" algn="l" rtl="0">
              <a:spcBef>
                <a:spcPts val="0"/>
              </a:spcBef>
              <a:spcAft>
                <a:spcPts val="0"/>
              </a:spcAft>
              <a:buNone/>
            </a:pP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    for (int i = 0; i &lt; n; i++) </a:t>
            </a:r>
            <a:endParaRPr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endParaRPr>
          </a:p>
          <a:p>
            <a:pPr marL="0" lvl="0" indent="0" algn="l" rtl="0">
              <a:spcBef>
                <a:spcPts val="0"/>
              </a:spcBef>
              <a:spcAft>
                <a:spcPts val="0"/>
              </a:spcAft>
              <a:buClr>
                <a:schemeClr val="dk1"/>
              </a:buClr>
              <a:buSzPts val="1100"/>
              <a:buFont typeface="Arial" panose="020B0604020202020204"/>
              <a:buNone/>
            </a:pP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     </a:t>
            </a:r>
            <a:r>
              <a:rPr lang="en-US" sz="1700">
                <a:solidFill>
                  <a:srgbClr val="FF0000"/>
                </a:solidFill>
                <a:highlight>
                  <a:srgbClr val="FFFFFF"/>
                </a:highlight>
                <a:latin typeface="Consolas" panose="020B0609020204030204"/>
                <a:ea typeface="Consolas" panose="020B0609020204030204"/>
                <a:cs typeface="Consolas" panose="020B0609020204030204"/>
                <a:sym typeface="Consolas" panose="020B0609020204030204"/>
              </a:rPr>
              <a:t>// If adding Item won't overflow, add it completely</a:t>
            </a:r>
            <a:endParaRPr sz="1700">
              <a:solidFill>
                <a:srgbClr val="FF0000"/>
              </a:solidFill>
              <a:highlight>
                <a:srgbClr val="FFFFFF"/>
              </a:highlight>
              <a:latin typeface="Consolas" panose="020B0609020204030204"/>
              <a:ea typeface="Consolas" panose="020B0609020204030204"/>
              <a:cs typeface="Consolas" panose="020B0609020204030204"/>
              <a:sym typeface="Consolas" panose="020B0609020204030204"/>
            </a:endParaRPr>
          </a:p>
          <a:p>
            <a:pPr marL="0" lvl="0" indent="0" algn="l" rtl="0">
              <a:spcBef>
                <a:spcPts val="0"/>
              </a:spcBef>
              <a:spcAft>
                <a:spcPts val="0"/>
              </a:spcAft>
              <a:buClr>
                <a:schemeClr val="dk1"/>
              </a:buClr>
              <a:buSzPts val="1100"/>
              <a:buFont typeface="Arial" panose="020B0604020202020204"/>
              <a:buNone/>
            </a:pP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        if (w</a:t>
            </a:r>
            <a:r>
              <a:rPr lang="en-US" sz="1700" baseline="-250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i</a:t>
            </a: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 &lt;= m) {</a:t>
            </a:r>
            <a:endParaRPr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endParaRPr>
          </a:p>
          <a:p>
            <a:pPr marL="0" lvl="0" indent="0" algn="l" rtl="0">
              <a:spcBef>
                <a:spcPts val="0"/>
              </a:spcBef>
              <a:spcAft>
                <a:spcPts val="0"/>
              </a:spcAft>
              <a:buClr>
                <a:schemeClr val="dk1"/>
              </a:buClr>
              <a:buSzPts val="1100"/>
              <a:buFont typeface="Arial" panose="020B0604020202020204"/>
              <a:buNone/>
            </a:pP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          m = m - </a:t>
            </a: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w</a:t>
            </a:r>
            <a:r>
              <a:rPr lang="en-US" sz="1700" baseline="-250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i</a:t>
            </a: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a:t>
            </a:r>
            <a:endParaRPr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endParaRPr>
          </a:p>
          <a:p>
            <a:pPr marL="0" lvl="0" indent="0" algn="l" rtl="0">
              <a:spcBef>
                <a:spcPts val="0"/>
              </a:spcBef>
              <a:spcAft>
                <a:spcPts val="0"/>
              </a:spcAft>
              <a:buNone/>
            </a:pP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            p = p + p</a:t>
            </a:r>
            <a:r>
              <a:rPr lang="en-US" sz="1700" baseline="-250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i</a:t>
            </a: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a:t>
            </a:r>
            <a:endParaRPr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endParaRPr>
          </a:p>
          <a:p>
            <a:pPr marL="0" lvl="0" indent="0" algn="l" rtl="0">
              <a:spcBef>
                <a:spcPts val="0"/>
              </a:spcBef>
              <a:spcAft>
                <a:spcPts val="0"/>
              </a:spcAft>
              <a:buClr>
                <a:schemeClr val="dk1"/>
              </a:buClr>
              <a:buSzPts val="1100"/>
              <a:buFont typeface="Arial" panose="020B0604020202020204"/>
              <a:buNone/>
            </a:pPr>
            <a:endParaRPr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endParaRPr>
          </a:p>
          <a:p>
            <a:pPr marL="0" lvl="0" indent="0" algn="l" rtl="0">
              <a:spcBef>
                <a:spcPts val="0"/>
              </a:spcBef>
              <a:spcAft>
                <a:spcPts val="0"/>
              </a:spcAft>
              <a:buClr>
                <a:schemeClr val="dk1"/>
              </a:buClr>
              <a:buSzPts val="1100"/>
              <a:buFont typeface="Arial" panose="020B0604020202020204"/>
              <a:buNone/>
            </a:pP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        }  </a:t>
            </a:r>
            <a:endParaRPr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endParaRPr>
          </a:p>
          <a:p>
            <a:pPr marL="0" lvl="0" indent="0" algn="l" rtl="0">
              <a:spcBef>
                <a:spcPts val="0"/>
              </a:spcBef>
              <a:spcAft>
                <a:spcPts val="0"/>
              </a:spcAft>
              <a:buClr>
                <a:schemeClr val="dk1"/>
              </a:buClr>
              <a:buSzPts val="1100"/>
              <a:buFont typeface="Arial" panose="020B0604020202020204"/>
              <a:buNone/>
            </a:pP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       </a:t>
            </a:r>
            <a:r>
              <a:rPr lang="en-US" sz="1700">
                <a:solidFill>
                  <a:srgbClr val="FF0000"/>
                </a:solidFill>
                <a:highlight>
                  <a:srgbClr val="FFFFFF"/>
                </a:highlight>
                <a:latin typeface="Consolas" panose="020B0609020204030204"/>
                <a:ea typeface="Consolas" panose="020B0609020204030204"/>
                <a:cs typeface="Consolas" panose="020B0609020204030204"/>
                <a:sym typeface="Consolas" panose="020B0609020204030204"/>
              </a:rPr>
              <a:t>// If we can't add current Item, add fractional part of it</a:t>
            </a:r>
            <a:endParaRPr sz="1700">
              <a:solidFill>
                <a:srgbClr val="FF0000"/>
              </a:solidFill>
              <a:highlight>
                <a:srgbClr val="FFFFFF"/>
              </a:highlight>
              <a:latin typeface="Consolas" panose="020B0609020204030204"/>
              <a:ea typeface="Consolas" panose="020B0609020204030204"/>
              <a:cs typeface="Consolas" panose="020B0609020204030204"/>
              <a:sym typeface="Consolas" panose="020B0609020204030204"/>
            </a:endParaRPr>
          </a:p>
          <a:p>
            <a:pPr marL="0" lvl="0" indent="0" algn="l" rtl="0">
              <a:spcBef>
                <a:spcPts val="0"/>
              </a:spcBef>
              <a:spcAft>
                <a:spcPts val="0"/>
              </a:spcAft>
              <a:buClr>
                <a:schemeClr val="dk1"/>
              </a:buClr>
              <a:buSzPts val="1100"/>
              <a:buFont typeface="Arial" panose="020B0604020202020204"/>
              <a:buNone/>
            </a:pP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        else {</a:t>
            </a:r>
            <a:endParaRPr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endParaRPr>
          </a:p>
          <a:p>
            <a:pPr marL="0" lvl="0" indent="0" algn="l" rtl="0">
              <a:spcBef>
                <a:spcPts val="0"/>
              </a:spcBef>
              <a:spcAft>
                <a:spcPts val="0"/>
              </a:spcAft>
              <a:buClr>
                <a:schemeClr val="dk1"/>
              </a:buClr>
              <a:buSzPts val="1100"/>
              <a:buFont typeface="Arial" panose="020B0604020202020204"/>
              <a:buNone/>
            </a:pP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            p = p + ( p</a:t>
            </a:r>
            <a:r>
              <a:rPr lang="en-US" sz="1700" baseline="-250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i </a:t>
            </a: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a:t>
            </a:r>
            <a:r>
              <a:rPr lang="en-US" sz="1700" baseline="-250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 </a:t>
            </a: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w</a:t>
            </a:r>
            <a:r>
              <a:rPr lang="en-US" sz="1700" baseline="-250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i </a:t>
            </a: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a:t>
            </a:r>
            <a:endParaRPr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endParaRPr>
          </a:p>
          <a:p>
            <a:pPr marL="0" lvl="0" indent="0" algn="l" rtl="0">
              <a:spcBef>
                <a:spcPts val="0"/>
              </a:spcBef>
              <a:spcAft>
                <a:spcPts val="0"/>
              </a:spcAft>
              <a:buClr>
                <a:schemeClr val="dk1"/>
              </a:buClr>
              <a:buSzPts val="1100"/>
              <a:buFont typeface="Arial" panose="020B0604020202020204"/>
              <a:buNone/>
            </a:pP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            break;</a:t>
            </a:r>
            <a:endParaRPr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endParaRPr>
          </a:p>
          <a:p>
            <a:pPr marL="0" lvl="0" indent="0" algn="l" rtl="0">
              <a:spcBef>
                <a:spcPts val="0"/>
              </a:spcBef>
              <a:spcAft>
                <a:spcPts val="0"/>
              </a:spcAft>
              <a:buNone/>
            </a:pP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        }</a:t>
            </a:r>
            <a:endParaRPr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endParaRPr>
          </a:p>
          <a:p>
            <a:pPr marL="0" lvl="0" indent="0" algn="l" rtl="0">
              <a:spcBef>
                <a:spcPts val="0"/>
              </a:spcBef>
              <a:spcAft>
                <a:spcPts val="0"/>
              </a:spcAft>
              <a:buNone/>
            </a:pPr>
            <a:r>
              <a:rPr lang="en-US"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rPr>
              <a:t>return p;</a:t>
            </a:r>
            <a:endParaRPr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endParaRPr>
          </a:p>
          <a:p>
            <a:pPr marL="0" lvl="0" indent="0" algn="l" rtl="0">
              <a:spcBef>
                <a:spcPts val="0"/>
              </a:spcBef>
              <a:spcAft>
                <a:spcPts val="0"/>
              </a:spcAft>
              <a:buClr>
                <a:schemeClr val="dk1"/>
              </a:buClr>
              <a:buSzPts val="1100"/>
              <a:buFont typeface="Arial" panose="020B0604020202020204"/>
              <a:buNone/>
            </a:pPr>
            <a:endParaRPr sz="1700">
              <a:solidFill>
                <a:srgbClr val="273239"/>
              </a:solidFill>
              <a:highlight>
                <a:srgbClr val="FFFFFF"/>
              </a:highlight>
              <a:latin typeface="Consolas" panose="020B0609020204030204"/>
              <a:ea typeface="Consolas" panose="020B0609020204030204"/>
              <a:cs typeface="Consolas" panose="020B0609020204030204"/>
              <a:sym typeface="Consolas" panose="020B0609020204030204"/>
            </a:endParaRPr>
          </a:p>
          <a:p>
            <a:pPr marL="0" lvl="0" indent="0" algn="l" rtl="0">
              <a:spcBef>
                <a:spcPts val="0"/>
              </a:spcBef>
              <a:spcAft>
                <a:spcPts val="0"/>
              </a:spcAft>
              <a:buNone/>
            </a:pPr>
            <a:endParaRPr sz="2000">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3" name="Google Shape;173;p12"/>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400"/>
              <a:buFont typeface="Calibri" panose="020F0502020204030204"/>
              <a:buNone/>
            </a:pPr>
            <a:r>
              <a:rPr lang="en-US"/>
              <a:t>0/1 Knapsack Problem</a:t>
            </a:r>
            <a:endParaRPr lang="en-US"/>
          </a:p>
        </p:txBody>
      </p:sp>
      <p:sp>
        <p:nvSpPr>
          <p:cNvPr id="174" name="Google Shape;174;p12"/>
          <p:cNvSpPr txBox="1"/>
          <p:nvPr>
            <p:ph type="body" idx="1"/>
          </p:nvPr>
        </p:nvSpPr>
        <p:spPr>
          <a:xfrm>
            <a:off x="838200" y="1901825"/>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In the 0/1 knapsack problem, we wish to pack a knapsack (bag or sack) with a capacity of </a:t>
            </a:r>
            <a:r>
              <a:rPr lang="en-US" i="1"/>
              <a:t>C</a:t>
            </a:r>
            <a:r>
              <a:rPr lang="en-US"/>
              <a:t>.</a:t>
            </a:r>
            <a:endParaRPr lang="en-US"/>
          </a:p>
          <a:p>
            <a:pPr marL="228600" lvl="0" indent="-228600" algn="l" rtl="0">
              <a:lnSpc>
                <a:spcPct val="90000"/>
              </a:lnSpc>
              <a:spcBef>
                <a:spcPts val="1000"/>
              </a:spcBef>
              <a:spcAft>
                <a:spcPts val="0"/>
              </a:spcAft>
              <a:buClr>
                <a:schemeClr val="dk1"/>
              </a:buClr>
              <a:buSzPts val="2800"/>
              <a:buChar char="•"/>
            </a:pPr>
            <a:r>
              <a:rPr lang="en-US"/>
              <a:t>From a list of </a:t>
            </a:r>
            <a:r>
              <a:rPr lang="en-US" i="1"/>
              <a:t>n</a:t>
            </a:r>
            <a:r>
              <a:rPr lang="en-US"/>
              <a:t> nondivisible items, we must select the items that are to be packed into the knapsack.</a:t>
            </a:r>
            <a:endParaRPr lang="en-US"/>
          </a:p>
          <a:p>
            <a:pPr marL="228600" lvl="0" indent="-228600" algn="l" rtl="0">
              <a:lnSpc>
                <a:spcPct val="90000"/>
              </a:lnSpc>
              <a:spcBef>
                <a:spcPts val="1000"/>
              </a:spcBef>
              <a:spcAft>
                <a:spcPts val="0"/>
              </a:spcAft>
              <a:buClr>
                <a:schemeClr val="dk1"/>
              </a:buClr>
              <a:buSzPts val="2800"/>
              <a:buChar char="•"/>
            </a:pPr>
            <a:r>
              <a:rPr lang="en-US"/>
              <a:t>Either include whole object or don’t include it. A fraction of the object cannot be included in the bag.</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78" name="Shape 178"/>
        <p:cNvGrpSpPr/>
        <p:nvPr/>
      </p:nvGrpSpPr>
      <p:grpSpPr>
        <a:xfrm>
          <a:off x="0" y="0"/>
          <a:ext cx="0" cy="0"/>
          <a:chOff x="0" y="0"/>
          <a:chExt cx="0" cy="0"/>
        </a:xfrm>
      </p:grpSpPr>
      <p:sp>
        <p:nvSpPr>
          <p:cNvPr id="179" name="Google Shape;179;p13"/>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400"/>
              <a:buFont typeface="Calibri" panose="020F0502020204030204"/>
              <a:buNone/>
            </a:pPr>
            <a:r>
              <a:rPr lang="en-US"/>
              <a:t>Pros and Cons</a:t>
            </a:r>
            <a:endParaRPr lang="en-US"/>
          </a:p>
        </p:txBody>
      </p:sp>
      <p:sp>
        <p:nvSpPr>
          <p:cNvPr id="180" name="Google Shape;180;p13"/>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It is quite easy to come up with a greedy algorithm (or even multiple greedy algorithms) for a problem.</a:t>
            </a:r>
            <a:endParaRPr lang="en-US"/>
          </a:p>
          <a:p>
            <a:pPr marL="228600" lvl="0" indent="-228600" algn="l" rtl="0">
              <a:lnSpc>
                <a:spcPct val="90000"/>
              </a:lnSpc>
              <a:spcBef>
                <a:spcPts val="1000"/>
              </a:spcBef>
              <a:spcAft>
                <a:spcPts val="0"/>
              </a:spcAft>
              <a:buClr>
                <a:schemeClr val="dk1"/>
              </a:buClr>
              <a:buSzPts val="2800"/>
              <a:buChar char="•"/>
            </a:pPr>
            <a:r>
              <a:rPr lang="en-US"/>
              <a:t>Analyzing the run time for greedy algorithms will generally be much easier than for other techniques.</a:t>
            </a:r>
            <a:endParaRPr lang="en-US"/>
          </a:p>
          <a:p>
            <a:pPr marL="228600" lvl="0" indent="-228600" algn="l" rtl="0">
              <a:lnSpc>
                <a:spcPct val="90000"/>
              </a:lnSpc>
              <a:spcBef>
                <a:spcPts val="1000"/>
              </a:spcBef>
              <a:spcAft>
                <a:spcPts val="0"/>
              </a:spcAft>
              <a:buClr>
                <a:schemeClr val="dk1"/>
              </a:buClr>
              <a:buSzPts val="2800"/>
              <a:buChar char="•"/>
            </a:pPr>
            <a:r>
              <a:rPr lang="en-US"/>
              <a:t>The difficult part is that for greedy algorithms you have to work much harder to understand correctness issues. Even with the correct algorithm, it is hard to prove why it is correct. </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84" name="Shape 184"/>
        <p:cNvGrpSpPr/>
        <p:nvPr/>
      </p:nvGrpSpPr>
      <p:grpSpPr>
        <a:xfrm>
          <a:off x="0" y="0"/>
          <a:ext cx="0" cy="0"/>
          <a:chOff x="0" y="0"/>
          <a:chExt cx="0" cy="0"/>
        </a:xfrm>
      </p:grpSpPr>
      <p:sp>
        <p:nvSpPr>
          <p:cNvPr id="185" name="Google Shape;185;p14"/>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400"/>
              <a:buFont typeface="Calibri" panose="020F0502020204030204"/>
              <a:buNone/>
            </a:pPr>
            <a:r>
              <a:rPr lang="en-US"/>
              <a:t>Point to Ponder</a:t>
            </a:r>
            <a:endParaRPr lang="en-US"/>
          </a:p>
        </p:txBody>
      </p:sp>
      <p:sp>
        <p:nvSpPr>
          <p:cNvPr id="186" name="Google Shape;186;p14"/>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3600"/>
              <a:buNone/>
            </a:pPr>
            <a:r>
              <a:rPr lang="en-US" sz="3600" i="1"/>
              <a:t>The 0/1 knapsack problem is an NP-hard problem. This is the reason why we cannot find a polynomial-time algorithm to solve it.</a:t>
            </a:r>
            <a:endParaRPr lang="en-US" sz="3600" i="1"/>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90" name="Shape 190"/>
        <p:cNvGrpSpPr/>
        <p:nvPr/>
      </p:nvGrpSpPr>
      <p:grpSpPr>
        <a:xfrm>
          <a:off x="0" y="0"/>
          <a:ext cx="0" cy="0"/>
          <a:chOff x="0" y="0"/>
          <a:chExt cx="0" cy="0"/>
        </a:xfrm>
      </p:grpSpPr>
      <p:sp>
        <p:nvSpPr>
          <p:cNvPr id="191" name="Google Shape;191;p15"/>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400"/>
              <a:buFont typeface="Calibri" panose="020F0502020204030204"/>
              <a:buNone/>
            </a:pPr>
            <a:r>
              <a:rPr lang="en-US"/>
              <a:t>Fractional Knapsack : Algorithm</a:t>
            </a:r>
            <a:endParaRPr lang="en-US"/>
          </a:p>
        </p:txBody>
      </p:sp>
      <p:pic>
        <p:nvPicPr>
          <p:cNvPr id="192" name="Google Shape;192;p15"/>
          <p:cNvPicPr preferRelativeResize="0"/>
          <p:nvPr/>
        </p:nvPicPr>
        <p:blipFill rotWithShape="1">
          <a:blip r:embed="rId1"/>
          <a:srcRect/>
          <a:stretch>
            <a:fillRect/>
          </a:stretch>
        </p:blipFill>
        <p:spPr>
          <a:xfrm>
            <a:off x="1035936" y="1388625"/>
            <a:ext cx="10120127" cy="4935975"/>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16"/>
          <p:cNvSpPr txBox="1"/>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F5496"/>
              </a:buClr>
              <a:buSzPts val="6000"/>
              <a:buFont typeface="Calibri" panose="020F0502020204030204"/>
              <a:buNone/>
            </a:pPr>
            <a:r>
              <a:rPr lang="en-US"/>
              <a:t>Job Sequencing with Deadlines</a:t>
            </a:r>
            <a:endParaRPr lang="en-US"/>
          </a:p>
        </p:txBody>
      </p:sp>
      <p:sp>
        <p:nvSpPr>
          <p:cNvPr id="198" name="Google Shape;198;p16"/>
          <p:cNvSpPr txBox="1"/>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202" name="Shape 202"/>
        <p:cNvGrpSpPr/>
        <p:nvPr/>
      </p:nvGrpSpPr>
      <p:grpSpPr>
        <a:xfrm>
          <a:off x="0" y="0"/>
          <a:ext cx="0" cy="0"/>
          <a:chOff x="0" y="0"/>
          <a:chExt cx="0" cy="0"/>
        </a:xfrm>
      </p:grpSpPr>
      <p:sp>
        <p:nvSpPr>
          <p:cNvPr id="203" name="Google Shape;203;p17"/>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400"/>
              <a:buFont typeface="Calibri" panose="020F0502020204030204"/>
              <a:buNone/>
            </a:pPr>
            <a:r>
              <a:rPr lang="en-US"/>
              <a:t>Job Sequencing with Deadlines : Problem</a:t>
            </a:r>
            <a:endParaRPr lang="en-US"/>
          </a:p>
        </p:txBody>
      </p:sp>
      <p:pic>
        <p:nvPicPr>
          <p:cNvPr id="204" name="Google Shape;204;p17"/>
          <p:cNvPicPr preferRelativeResize="0"/>
          <p:nvPr/>
        </p:nvPicPr>
        <p:blipFill rotWithShape="1">
          <a:blip r:embed="rId1"/>
          <a:srcRect/>
          <a:stretch>
            <a:fillRect/>
          </a:stretch>
        </p:blipFill>
        <p:spPr>
          <a:xfrm>
            <a:off x="838200" y="1538803"/>
            <a:ext cx="10510921" cy="2677519"/>
          </a:xfrm>
          <a:prstGeom prst="rect">
            <a:avLst/>
          </a:prstGeom>
          <a:noFill/>
          <a:ln>
            <a:noFill/>
          </a:ln>
        </p:spPr>
      </p:pic>
      <p:sp>
        <p:nvSpPr>
          <p:cNvPr id="205" name="Google Shape;205;p17"/>
          <p:cNvSpPr txBox="1"/>
          <p:nvPr/>
        </p:nvSpPr>
        <p:spPr>
          <a:xfrm>
            <a:off x="838200" y="4394718"/>
            <a:ext cx="1051560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Assumptions: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chemeClr val="dk1"/>
              </a:buClr>
              <a:buSzPts val="1800"/>
              <a:buFont typeface="Calibri" panose="020F0502020204030204"/>
              <a:buAutoNum type="arabicPeriod"/>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There is a single machine. Each job should be processed on it.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chemeClr val="dk1"/>
              </a:buClr>
              <a:buSzPts val="1800"/>
              <a:buFont typeface="Calibri" panose="020F0502020204030204"/>
              <a:buAutoNum type="arabicPeriod"/>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On a machine , each job needs one unit of time for completion.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chemeClr val="dk1"/>
              </a:buClr>
              <a:buSzPts val="1800"/>
              <a:buFont typeface="Calibri" panose="020F0502020204030204"/>
              <a:buAutoNum type="arabicPeriod"/>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No preemption.</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02" name="Shape 202"/>
        <p:cNvGrpSpPr/>
        <p:nvPr/>
      </p:nvGrpSpPr>
      <p:grpSpPr>
        <a:xfrm>
          <a:off x="0" y="0"/>
          <a:ext cx="0" cy="0"/>
          <a:chOff x="0" y="0"/>
          <a:chExt cx="0" cy="0"/>
        </a:xfrm>
      </p:grpSpPr>
      <p:sp>
        <p:nvSpPr>
          <p:cNvPr id="203" name="Google Shape;203;p17"/>
          <p:cNvSpPr txBox="1"/>
          <p:nvPr>
            <p:ph type="title"/>
          </p:nvPr>
        </p:nvSpPr>
        <p:spPr>
          <a:xfrm>
            <a:off x="983615" y="0"/>
            <a:ext cx="12028805" cy="74041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400"/>
              <a:buFont typeface="Calibri" panose="020F0502020204030204"/>
              <a:buNone/>
            </a:pPr>
            <a:r>
              <a:rPr lang="en-US"/>
              <a:t>Job Sequencing with Deadlines : Problem</a:t>
            </a:r>
            <a:endParaRPr lang="en-US"/>
          </a:p>
        </p:txBody>
      </p:sp>
      <p:sp>
        <p:nvSpPr>
          <p:cNvPr id="205" name="Google Shape;205;p17"/>
          <p:cNvSpPr txBox="1"/>
          <p:nvPr/>
        </p:nvSpPr>
        <p:spPr>
          <a:xfrm>
            <a:off x="767715" y="4939548"/>
            <a:ext cx="10515600" cy="1567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Assumptions:</a:t>
            </a: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chemeClr val="dk1"/>
              </a:buClr>
              <a:buSzPts val="1800"/>
              <a:buFont typeface="Calibri" panose="020F0502020204030204"/>
              <a:buAutoNum type="arabicPeriod"/>
            </a:pPr>
            <a:r>
              <a:rPr lang="en-US"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There is a single machine. Each job should be processed on it.</a:t>
            </a: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chemeClr val="dk1"/>
              </a:buClr>
              <a:buSzPts val="1800"/>
              <a:buFont typeface="Calibri" panose="020F0502020204030204"/>
              <a:buAutoNum type="arabicPeriod"/>
            </a:pPr>
            <a:r>
              <a:rPr lang="en-US"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On a machine , each job needs one unit of time for completion.</a:t>
            </a: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chemeClr val="dk1"/>
              </a:buClr>
              <a:buSzPts val="1800"/>
              <a:buFont typeface="Calibri" panose="020F0502020204030204"/>
              <a:buAutoNum type="arabicPeriod"/>
            </a:pPr>
            <a:r>
              <a:rPr lang="en-US"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No preemption.</a:t>
            </a: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aphicFrame>
        <p:nvGraphicFramePr>
          <p:cNvPr id="3" name="Picture Placeholder 2"/>
          <p:cNvGraphicFramePr/>
          <p:nvPr>
            <p:ph type="pic" idx="2"/>
          </p:nvPr>
        </p:nvGraphicFramePr>
        <p:xfrm>
          <a:off x="839470" y="909320"/>
          <a:ext cx="10713085" cy="2133600"/>
        </p:xfrm>
        <a:graphic>
          <a:graphicData uri="http://schemas.openxmlformats.org/presentationml/2006/ole">
            <mc:AlternateContent xmlns:mc="http://schemas.openxmlformats.org/markup-compatibility/2006">
              <mc:Choice xmlns:v="urn:schemas-microsoft-com:vml" Requires="v">
                <p:oleObj spid="_x0000_s2" name="" r:id="rId1" imgW="10439400" imgH="1695450" progId="Paint.Picture">
                  <p:embed/>
                </p:oleObj>
              </mc:Choice>
              <mc:Fallback>
                <p:oleObj name="" r:id="rId1" imgW="10439400" imgH="1695450" progId="Paint.Picture">
                  <p:embed/>
                  <p:pic>
                    <p:nvPicPr>
                      <p:cNvPr id="0" name="Picture 1"/>
                      <p:cNvPicPr/>
                      <p:nvPr/>
                    </p:nvPicPr>
                    <p:blipFill>
                      <a:blip r:embed="rId2"/>
                      <a:stretch>
                        <a:fillRect/>
                      </a:stretch>
                    </p:blipFill>
                    <p:spPr>
                      <a:xfrm>
                        <a:off x="839470" y="909320"/>
                        <a:ext cx="10713085" cy="2133600"/>
                      </a:xfrm>
                      <a:prstGeom prst="rect">
                        <a:avLst/>
                      </a:prstGeom>
                    </p:spPr>
                  </p:pic>
                </p:oleObj>
              </mc:Fallback>
            </mc:AlternateContent>
          </a:graphicData>
        </a:graphic>
      </p:graphicFrame>
      <p:graphicFrame>
        <p:nvGraphicFramePr>
          <p:cNvPr id="4" name="Object 3"/>
          <p:cNvGraphicFramePr/>
          <p:nvPr/>
        </p:nvGraphicFramePr>
        <p:xfrm>
          <a:off x="839470" y="3255645"/>
          <a:ext cx="10466705" cy="1372870"/>
        </p:xfrm>
        <a:graphic>
          <a:graphicData uri="http://schemas.openxmlformats.org/presentationml/2006/ole">
            <mc:AlternateContent xmlns:mc="http://schemas.openxmlformats.org/markup-compatibility/2006">
              <mc:Choice xmlns:v="urn:schemas-microsoft-com:vml" Requires="v">
                <p:oleObj spid="_x0000_s5" name="" r:id="rId3" imgW="10458450" imgH="1371600" progId="Paint.Picture">
                  <p:embed/>
                </p:oleObj>
              </mc:Choice>
              <mc:Fallback>
                <p:oleObj name="" r:id="rId3" imgW="10458450" imgH="1371600" progId="Paint.Picture">
                  <p:embed/>
                  <p:pic>
                    <p:nvPicPr>
                      <p:cNvPr id="0" name="Picture 4"/>
                      <p:cNvPicPr/>
                      <p:nvPr/>
                    </p:nvPicPr>
                    <p:blipFill>
                      <a:blip r:embed="rId4"/>
                      <a:stretch>
                        <a:fillRect/>
                      </a:stretch>
                    </p:blipFill>
                    <p:spPr>
                      <a:xfrm>
                        <a:off x="839470" y="3255645"/>
                        <a:ext cx="10466705" cy="1372870"/>
                      </a:xfrm>
                      <a:prstGeom prst="rect">
                        <a:avLst/>
                      </a:prstGeom>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3" name="Shape 93"/>
        <p:cNvGrpSpPr/>
        <p:nvPr/>
      </p:nvGrpSpPr>
      <p:grpSpPr>
        <a:xfrm>
          <a:off x="0" y="0"/>
          <a:ext cx="0" cy="0"/>
          <a:chOff x="0" y="0"/>
          <a:chExt cx="0" cy="0"/>
        </a:xfrm>
      </p:grpSpPr>
      <p:sp>
        <p:nvSpPr>
          <p:cNvPr id="94" name="Google Shape;94;p2"/>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400"/>
              <a:buFont typeface="Calibri" panose="020F0502020204030204"/>
              <a:buNone/>
            </a:pPr>
            <a:r>
              <a:rPr lang="en-US"/>
              <a:t>Greedy Algorithms</a:t>
            </a:r>
            <a:endParaRPr lang="en-US"/>
          </a:p>
        </p:txBody>
      </p:sp>
      <p:sp>
        <p:nvSpPr>
          <p:cNvPr id="95" name="Google Shape;95;p2"/>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Not an algorithm, But a technique.</a:t>
            </a:r>
            <a:endParaRPr lang="en-US"/>
          </a:p>
          <a:p>
            <a:pPr marL="228600" lvl="0" indent="-228600" algn="l" rtl="0">
              <a:lnSpc>
                <a:spcPct val="90000"/>
              </a:lnSpc>
              <a:spcBef>
                <a:spcPts val="1000"/>
              </a:spcBef>
              <a:spcAft>
                <a:spcPts val="0"/>
              </a:spcAft>
              <a:buClr>
                <a:schemeClr val="dk1"/>
              </a:buClr>
              <a:buSzPts val="2800"/>
              <a:buChar char="•"/>
            </a:pPr>
            <a:r>
              <a:rPr lang="en-US"/>
              <a:t>As the name suggests, always makes the choice that seems to be the best at that moment. </a:t>
            </a:r>
            <a:endParaRPr lang="en-US"/>
          </a:p>
          <a:p>
            <a:pPr marL="228600" lvl="0" indent="-228600" algn="l" rtl="0">
              <a:lnSpc>
                <a:spcPct val="90000"/>
              </a:lnSpc>
              <a:spcBef>
                <a:spcPts val="1000"/>
              </a:spcBef>
              <a:spcAft>
                <a:spcPts val="0"/>
              </a:spcAft>
              <a:buClr>
                <a:schemeClr val="dk1"/>
              </a:buClr>
              <a:buSzPts val="2800"/>
              <a:buChar char="•"/>
            </a:pPr>
            <a:r>
              <a:rPr lang="en-US"/>
              <a:t>It makes a locally-optimal choice in the hope that this choice will lead to a globally-optimal solution.</a:t>
            </a:r>
            <a:endParaRPr lang="en-US"/>
          </a:p>
          <a:p>
            <a:pPr marL="228600" lvl="0" indent="-228600" algn="l" rtl="0">
              <a:lnSpc>
                <a:spcPct val="90000"/>
              </a:lnSpc>
              <a:spcBef>
                <a:spcPts val="1000"/>
              </a:spcBef>
              <a:spcAft>
                <a:spcPts val="0"/>
              </a:spcAft>
              <a:buClr>
                <a:srgbClr val="FF0000"/>
              </a:buClr>
              <a:buSzPts val="2800"/>
              <a:buChar char="•"/>
            </a:pPr>
            <a:r>
              <a:rPr lang="en-US">
                <a:solidFill>
                  <a:srgbClr val="FF0000"/>
                </a:solidFill>
              </a:rPr>
              <a:t>This method is used to solve optimization problems.</a:t>
            </a:r>
            <a:endParaRPr lang="en-US">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09" name="Shape 209"/>
        <p:cNvGrpSpPr/>
        <p:nvPr/>
      </p:nvGrpSpPr>
      <p:grpSpPr>
        <a:xfrm>
          <a:off x="0" y="0"/>
          <a:ext cx="0" cy="0"/>
          <a:chOff x="0" y="0"/>
          <a:chExt cx="0" cy="0"/>
        </a:xfrm>
      </p:grpSpPr>
      <p:sp>
        <p:nvSpPr>
          <p:cNvPr id="210" name="Google Shape;210;p18"/>
          <p:cNvSpPr txBox="1"/>
          <p:nvPr>
            <p:ph type="title"/>
          </p:nvPr>
        </p:nvSpPr>
        <p:spPr>
          <a:xfrm>
            <a:off x="726233" y="75877"/>
            <a:ext cx="10515600" cy="31591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F5496"/>
              </a:buClr>
              <a:buSzPct val="100000"/>
              <a:buFont typeface="Calibri" panose="020F0502020204030204"/>
              <a:buNone/>
            </a:pPr>
            <a:r>
              <a:rPr lang="en-US"/>
              <a:t>Example</a:t>
            </a:r>
            <a:endParaRPr lang="en-US"/>
          </a:p>
        </p:txBody>
      </p:sp>
      <p:graphicFrame>
        <p:nvGraphicFramePr>
          <p:cNvPr id="211" name="Google Shape;211;p18"/>
          <p:cNvGraphicFramePr/>
          <p:nvPr/>
        </p:nvGraphicFramePr>
        <p:xfrm>
          <a:off x="660918" y="621976"/>
          <a:ext cx="10515600" cy="3000000"/>
        </p:xfrm>
        <a:graphic>
          <a:graphicData uri="http://schemas.openxmlformats.org/drawingml/2006/table">
            <a:tbl>
              <a:tblPr firstRow="1" bandRow="1">
                <a:noFill/>
                <a:tableStyleId>{55641A1B-56D9-42C1-9066-E846AB27DA45}</a:tableStyleId>
              </a:tblPr>
              <a:tblGrid>
                <a:gridCol w="1752600"/>
                <a:gridCol w="1752600"/>
                <a:gridCol w="1752600"/>
                <a:gridCol w="1752600"/>
                <a:gridCol w="1752600"/>
                <a:gridCol w="1752600"/>
              </a:tblGrid>
              <a:tr h="370850">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u="none" strike="noStrike" cap="none"/>
                        <a:t>Job</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J1</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J2</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J3</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J4</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J5</a:t>
                      </a:r>
                      <a:endParaRPr sz="1800" u="none" strike="noStrike" cap="none"/>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u="none" strike="noStrike" cap="none"/>
                        <a:t>Profit</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20</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15</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10</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5</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a:t>
                      </a:r>
                      <a:endParaRPr sz="1800" u="none" strike="noStrike" cap="none"/>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u="none" strike="noStrike" cap="none"/>
                        <a:t>Deadline</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2</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2</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3</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3</a:t>
                      </a:r>
                      <a:endParaRPr sz="1800" u="none" strike="noStrike" cap="none"/>
                    </a:p>
                  </a:txBody>
                  <a:tcPr marL="91450" marR="91450" marT="45725" marB="45725"/>
                </a:tc>
              </a:tr>
            </a:tbl>
          </a:graphicData>
        </a:graphic>
      </p:graphicFrame>
      <p:sp>
        <p:nvSpPr>
          <p:cNvPr id="212" name="Google Shape;212;p18"/>
          <p:cNvSpPr txBox="1"/>
          <p:nvPr/>
        </p:nvSpPr>
        <p:spPr>
          <a:xfrm>
            <a:off x="660918" y="2113848"/>
            <a:ext cx="105156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Maximum deadline = No. of slots available = 3</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3" name="Google Shape;213;p18"/>
          <p:cNvSpPr txBox="1"/>
          <p:nvPr/>
        </p:nvSpPr>
        <p:spPr>
          <a:xfrm>
            <a:off x="1502229" y="4273420"/>
            <a:ext cx="696996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Solution: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(J2 ,J1 ,J4)   or (J1, J2, J4)      Profit= 40</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4" name="Google Shape;214;p18"/>
          <p:cNvSpPr txBox="1"/>
          <p:nvPr/>
        </p:nvSpPr>
        <p:spPr>
          <a:xfrm>
            <a:off x="2817845" y="75877"/>
            <a:ext cx="903594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Find the order in which jobs should be completed so that profit will be maximized.</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anim calcmode="lin" valueType="num">
                                      <p:cBhvr additive="base">
                                        <p:cTn id="7" dur="500"/>
                                        <p:tgtEl>
                                          <p:spTgt spid="212"/>
                                        </p:tgtEl>
                                        <p:attrNameLst>
                                          <p:attrName>ppt_y</p:attrName>
                                        </p:attrNameLst>
                                      </p:cBhvr>
                                      <p:tavLst>
                                        <p:tav tm="0" fmla="">
                                          <p:val>
                                            <p:strVal val="#ppt_y+1"/>
                                          </p:val>
                                        </p:tav>
                                        <p:tav tm="100000" fmla="">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3"/>
                                        </p:tgtEl>
                                        <p:attrNameLst>
                                          <p:attrName>style.visibility</p:attrName>
                                        </p:attrNameLst>
                                      </p:cBhvr>
                                      <p:to>
                                        <p:strVal val="visible"/>
                                      </p:to>
                                    </p:set>
                                    <p:anim calcmode="lin" valueType="num">
                                      <p:cBhvr additive="base">
                                        <p:cTn id="12" dur="500"/>
                                        <p:tgtEl>
                                          <p:spTgt spid="213"/>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19" name="Shape 219"/>
        <p:cNvGrpSpPr/>
        <p:nvPr/>
      </p:nvGrpSpPr>
      <p:grpSpPr>
        <a:xfrm>
          <a:off x="0" y="0"/>
          <a:ext cx="0" cy="0"/>
          <a:chOff x="0" y="0"/>
          <a:chExt cx="0" cy="0"/>
        </a:xfrm>
      </p:grpSpPr>
      <p:sp>
        <p:nvSpPr>
          <p:cNvPr id="220" name="Google Shape;220;p19"/>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400"/>
              <a:buFont typeface="Calibri" panose="020F0502020204030204"/>
              <a:buNone/>
            </a:pPr>
            <a:r>
              <a:rPr lang="en-US"/>
              <a:t>Example</a:t>
            </a:r>
            <a:endParaRPr lang="en-US"/>
          </a:p>
        </p:txBody>
      </p:sp>
      <p:sp>
        <p:nvSpPr>
          <p:cNvPr id="221" name="Google Shape;221;p19"/>
          <p:cNvSpPr txBox="1"/>
          <p:nvPr>
            <p:ph type="body" idx="1"/>
          </p:nvPr>
        </p:nvSpPr>
        <p:spPr>
          <a:xfrm>
            <a:off x="838200" y="1825625"/>
            <a:ext cx="10515600" cy="153339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n = 7</a:t>
            </a:r>
            <a:endParaRPr lang="en-US"/>
          </a:p>
          <a:p>
            <a:pPr marL="228600" lvl="0" indent="-228600" algn="l" rtl="0">
              <a:lnSpc>
                <a:spcPct val="90000"/>
              </a:lnSpc>
              <a:spcBef>
                <a:spcPts val="1000"/>
              </a:spcBef>
              <a:spcAft>
                <a:spcPts val="0"/>
              </a:spcAft>
              <a:buClr>
                <a:schemeClr val="dk1"/>
              </a:buClr>
              <a:buSzPts val="2800"/>
              <a:buChar char="•"/>
            </a:pPr>
            <a:r>
              <a:rPr lang="en-US"/>
              <a:t>p = [35,30,25,20,15,12,5]</a:t>
            </a:r>
            <a:endParaRPr lang="en-US"/>
          </a:p>
          <a:p>
            <a:pPr marL="228600" lvl="0" indent="-228600" algn="l" rtl="0">
              <a:lnSpc>
                <a:spcPct val="90000"/>
              </a:lnSpc>
              <a:spcBef>
                <a:spcPts val="1000"/>
              </a:spcBef>
              <a:spcAft>
                <a:spcPts val="0"/>
              </a:spcAft>
              <a:buClr>
                <a:schemeClr val="dk1"/>
              </a:buClr>
              <a:buSzPts val="2800"/>
              <a:buChar char="•"/>
            </a:pPr>
            <a:r>
              <a:rPr lang="en-US"/>
              <a:t>d = [3,4,4,2,3,1,2]</a:t>
            </a:r>
            <a:endParaRPr lang="en-US"/>
          </a:p>
        </p:txBody>
      </p:sp>
      <p:sp>
        <p:nvSpPr>
          <p:cNvPr id="222" name="Google Shape;222;p19"/>
          <p:cNvSpPr txBox="1"/>
          <p:nvPr/>
        </p:nvSpPr>
        <p:spPr>
          <a:xfrm>
            <a:off x="1399592" y="3928188"/>
            <a:ext cx="538376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(J4,J3,J1,J2)  Profit= 110</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additive="base">
                                        <p:cTn id="7" dur="500"/>
                                        <p:tgtEl>
                                          <p:spTgt spid="222"/>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26" name="Shape 226"/>
        <p:cNvGrpSpPr/>
        <p:nvPr/>
      </p:nvGrpSpPr>
      <p:grpSpPr>
        <a:xfrm>
          <a:off x="0" y="0"/>
          <a:ext cx="0" cy="0"/>
          <a:chOff x="0" y="0"/>
          <a:chExt cx="0" cy="0"/>
        </a:xfrm>
      </p:grpSpPr>
      <p:sp>
        <p:nvSpPr>
          <p:cNvPr id="227" name="Google Shape;227;p20"/>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400"/>
              <a:buFont typeface="Calibri" panose="020F0502020204030204"/>
              <a:buNone/>
            </a:pPr>
            <a:r>
              <a:rPr lang="en-US"/>
              <a:t>Example</a:t>
            </a:r>
            <a:endParaRPr lang="en-US"/>
          </a:p>
        </p:txBody>
      </p:sp>
      <p:sp>
        <p:nvSpPr>
          <p:cNvPr id="228" name="Google Shape;228;p20"/>
          <p:cNvSpPr txBox="1"/>
          <p:nvPr>
            <p:ph type="body" idx="1"/>
          </p:nvPr>
        </p:nvSpPr>
        <p:spPr>
          <a:xfrm>
            <a:off x="716902" y="152704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000" b="0" i="0" u="none" strike="noStrike">
                <a:latin typeface="Times New Roman" panose="02020603050405020304"/>
                <a:ea typeface="Times New Roman" panose="02020603050405020304"/>
                <a:cs typeface="Times New Roman" panose="02020603050405020304"/>
                <a:sym typeface="Times New Roman" panose="02020603050405020304"/>
              </a:rPr>
              <a:t>Given a set of 9 jobs (J1,J2,J3,J4,J5,J6,J7,J8,J9) where each job has a deadline (5,4,3,3,4,5,2,3,7) and profit (85,25,16,40,55,19,92,80,15) associated to it .</a:t>
            </a:r>
            <a:endParaRPr lang="en-US" sz="2000" b="0" i="0" u="none" strike="noStrike">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000"/>
              </a:spcBef>
              <a:spcAft>
                <a:spcPts val="0"/>
              </a:spcAft>
              <a:buClr>
                <a:schemeClr val="dk1"/>
              </a:buClr>
              <a:buSzPts val="2000"/>
              <a:buNone/>
            </a:pPr>
            <a:r>
              <a:rPr lang="en-US" sz="2000" b="0" i="0" u="none" strike="noStrike">
                <a:latin typeface="Times New Roman" panose="02020603050405020304"/>
                <a:ea typeface="Times New Roman" panose="02020603050405020304"/>
                <a:cs typeface="Times New Roman" panose="02020603050405020304"/>
                <a:sym typeface="Times New Roman" panose="02020603050405020304"/>
              </a:rPr>
              <a:t>Each job takes 1 unit of time to complete and only one job can be scheduled at a time. We earn the profit if and only if the job is completed by its deadline. The task is to find the maximum profit and the number of jobs done.</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32" name="Shape 232"/>
        <p:cNvGrpSpPr/>
        <p:nvPr/>
      </p:nvGrpSpPr>
      <p:grpSpPr>
        <a:xfrm>
          <a:off x="0" y="0"/>
          <a:ext cx="0" cy="0"/>
          <a:chOff x="0" y="0"/>
          <a:chExt cx="0" cy="0"/>
        </a:xfrm>
      </p:grpSpPr>
      <p:sp>
        <p:nvSpPr>
          <p:cNvPr id="233" name="Google Shape;233;p21"/>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F5496"/>
              </a:buClr>
              <a:buSzPts val="4400"/>
              <a:buFont typeface="Calibri" panose="020F0502020204030204"/>
              <a:buNone/>
            </a:pPr>
            <a:r>
              <a:rPr lang="en-US">
                <a:sym typeface="+mn-ea"/>
              </a:rPr>
              <a:t>Job Sequencing with Deadlines :</a:t>
            </a:r>
            <a:r>
              <a:rPr lang="en-US"/>
              <a:t>Algorithm and TC:</a:t>
            </a:r>
            <a:endParaRPr lang="en-US"/>
          </a:p>
        </p:txBody>
      </p:sp>
      <p:pic>
        <p:nvPicPr>
          <p:cNvPr id="234" name="Google Shape;234;p21"/>
          <p:cNvPicPr preferRelativeResize="0"/>
          <p:nvPr/>
        </p:nvPicPr>
        <p:blipFill rotWithShape="1">
          <a:blip r:embed="rId1"/>
          <a:srcRect/>
          <a:stretch>
            <a:fillRect/>
          </a:stretch>
        </p:blipFill>
        <p:spPr>
          <a:xfrm>
            <a:off x="2211355" y="1536480"/>
            <a:ext cx="5942045" cy="3306108"/>
          </a:xfrm>
          <a:prstGeom prst="rect">
            <a:avLst/>
          </a:prstGeom>
          <a:noFill/>
          <a:ln>
            <a:noFill/>
          </a:ln>
        </p:spPr>
      </p:pic>
      <p:sp>
        <p:nvSpPr>
          <p:cNvPr id="2" name="Text Box 1"/>
          <p:cNvSpPr txBox="1"/>
          <p:nvPr/>
        </p:nvSpPr>
        <p:spPr>
          <a:xfrm>
            <a:off x="3194685" y="5384800"/>
            <a:ext cx="7103745" cy="398780"/>
          </a:xfrm>
          <a:prstGeom prst="rect">
            <a:avLst/>
          </a:prstGeom>
          <a:noFill/>
        </p:spPr>
        <p:txBody>
          <a:bodyPr wrap="square" rtlCol="0">
            <a:spAutoFit/>
          </a:bodyPr>
          <a:p>
            <a:r>
              <a:rPr lang="en-US" sz="2000"/>
              <a:t>Time complexity = O(n</a:t>
            </a:r>
            <a:r>
              <a:rPr lang="en-US" sz="2000" baseline="30000">
                <a:solidFill>
                  <a:srgbClr val="000000"/>
                </a:solidFill>
                <a:uFillTx/>
                <a:latin typeface="Arial" panose="020B0604020202020204" pitchFamily="34" charset="0"/>
              </a:rPr>
              <a:t>2</a:t>
            </a:r>
            <a:r>
              <a:rPr lang="en-US" sz="2000"/>
              <a:t>) assuming quicksort algorithm</a:t>
            </a:r>
            <a:endParaRPr 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238" name="Shape 238"/>
        <p:cNvGrpSpPr/>
        <p:nvPr/>
      </p:nvGrpSpPr>
      <p:grpSpPr>
        <a:xfrm>
          <a:off x="0" y="0"/>
          <a:ext cx="0" cy="0"/>
          <a:chOff x="0" y="0"/>
          <a:chExt cx="0" cy="0"/>
        </a:xfrm>
      </p:grpSpPr>
      <p:sp>
        <p:nvSpPr>
          <p:cNvPr id="239" name="Google Shape;239;p22"/>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400"/>
              <a:buFont typeface="Calibri" panose="020F0502020204030204"/>
              <a:buNone/>
            </a:pPr>
            <a:r>
              <a:rPr lang="en-US"/>
              <a:t>Algorithm</a:t>
            </a:r>
            <a:endParaRPr lang="en-US"/>
          </a:p>
        </p:txBody>
      </p:sp>
      <p:pic>
        <p:nvPicPr>
          <p:cNvPr id="240" name="Google Shape;240;p22"/>
          <p:cNvPicPr preferRelativeResize="0"/>
          <p:nvPr/>
        </p:nvPicPr>
        <p:blipFill rotWithShape="1">
          <a:blip r:embed="rId1"/>
          <a:srcRect/>
          <a:stretch>
            <a:fillRect/>
          </a:stretch>
        </p:blipFill>
        <p:spPr>
          <a:xfrm>
            <a:off x="3669567" y="204716"/>
            <a:ext cx="7548893" cy="6522441"/>
          </a:xfrm>
          <a:prstGeom prst="rect">
            <a:avLst/>
          </a:prstGeom>
          <a:noFill/>
          <a:ln>
            <a:noFill/>
          </a:ln>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44" name="Shape 244"/>
        <p:cNvGrpSpPr/>
        <p:nvPr/>
      </p:nvGrpSpPr>
      <p:grpSpPr>
        <a:xfrm>
          <a:off x="0" y="0"/>
          <a:ext cx="0" cy="0"/>
          <a:chOff x="0" y="0"/>
          <a:chExt cx="0" cy="0"/>
        </a:xfrm>
      </p:grpSpPr>
      <p:sp>
        <p:nvSpPr>
          <p:cNvPr id="245" name="Google Shape;245;p23"/>
          <p:cNvSpPr txBox="1"/>
          <p:nvPr>
            <p:ph type="title"/>
          </p:nvPr>
        </p:nvSpPr>
        <p:spPr>
          <a:xfrm>
            <a:off x="796990" y="11664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400"/>
              <a:buFont typeface="Calibri" panose="020F0502020204030204"/>
              <a:buNone/>
            </a:pPr>
            <a:r>
              <a:rPr lang="en-US"/>
              <a:t>Optimal Storage on the Tape</a:t>
            </a:r>
            <a:endParaRPr lang="en-US"/>
          </a:p>
        </p:txBody>
      </p:sp>
      <p:sp>
        <p:nvSpPr>
          <p:cNvPr id="246" name="Google Shape;246;p23"/>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p>
        </p:txBody>
      </p:sp>
      <p:pic>
        <p:nvPicPr>
          <p:cNvPr id="247" name="Google Shape;247;p23"/>
          <p:cNvPicPr preferRelativeResize="0"/>
          <p:nvPr/>
        </p:nvPicPr>
        <p:blipFill rotWithShape="1">
          <a:blip r:embed="rId1"/>
          <a:srcRect/>
          <a:stretch>
            <a:fillRect/>
          </a:stretch>
        </p:blipFill>
        <p:spPr>
          <a:xfrm>
            <a:off x="157065" y="1451543"/>
            <a:ext cx="11877869" cy="4608055"/>
          </a:xfrm>
          <a:prstGeom prst="rect">
            <a:avLst/>
          </a:prstGeom>
          <a:noFill/>
          <a:ln>
            <a:noFill/>
          </a:ln>
        </p:spPr>
      </p:pic>
      <p:sp>
        <p:nvSpPr>
          <p:cNvPr id="248" name="Google Shape;248;p23"/>
          <p:cNvSpPr/>
          <p:nvPr/>
        </p:nvSpPr>
        <p:spPr>
          <a:xfrm>
            <a:off x="689688" y="6050267"/>
            <a:ext cx="214604" cy="442607"/>
          </a:xfrm>
          <a:prstGeom prst="up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52" name="Shape 252"/>
        <p:cNvGrpSpPr/>
        <p:nvPr/>
      </p:nvGrpSpPr>
      <p:grpSpPr>
        <a:xfrm>
          <a:off x="0" y="0"/>
          <a:ext cx="0" cy="0"/>
          <a:chOff x="0" y="0"/>
          <a:chExt cx="0" cy="0"/>
        </a:xfrm>
      </p:grpSpPr>
      <p:pic>
        <p:nvPicPr>
          <p:cNvPr id="254" name="Google Shape;254;p24"/>
          <p:cNvPicPr preferRelativeResize="0"/>
          <p:nvPr/>
        </p:nvPicPr>
        <p:blipFill rotWithShape="1">
          <a:blip r:embed="rId1"/>
          <a:srcRect/>
          <a:stretch>
            <a:fillRect/>
          </a:stretch>
        </p:blipFill>
        <p:spPr>
          <a:xfrm>
            <a:off x="796990" y="1314256"/>
            <a:ext cx="10267950" cy="3067050"/>
          </a:xfrm>
          <a:prstGeom prst="rect">
            <a:avLst/>
          </a:prstGeom>
          <a:noFill/>
          <a:ln>
            <a:noFill/>
          </a:ln>
        </p:spPr>
      </p:pic>
      <p:sp>
        <p:nvSpPr>
          <p:cNvPr id="255" name="Google Shape;255;p24"/>
          <p:cNvSpPr txBox="1"/>
          <p:nvPr/>
        </p:nvSpPr>
        <p:spPr>
          <a:xfrm>
            <a:off x="796990" y="116649"/>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F5496"/>
              </a:buClr>
              <a:buSzPts val="4400"/>
              <a:buFont typeface="Calibri" panose="020F0502020204030204"/>
              <a:buNone/>
            </a:pPr>
            <a:r>
              <a:rPr lang="en-US" sz="4400" b="0" i="0" u="none" strike="noStrike" cap="none">
                <a:solidFill>
                  <a:srgbClr val="2F5496"/>
                </a:solidFill>
                <a:latin typeface="Calibri" panose="020F0502020204030204"/>
                <a:ea typeface="Calibri" panose="020F0502020204030204"/>
                <a:cs typeface="Calibri" panose="020F0502020204030204"/>
                <a:sym typeface="Calibri" panose="020F0502020204030204"/>
              </a:rPr>
              <a:t>Optimal Storage on the Tape</a:t>
            </a:r>
            <a:endParaRPr sz="4400" b="0" i="0" u="none" strike="noStrike" cap="none">
              <a:solidFill>
                <a:srgbClr val="2F5496"/>
              </a:solidFill>
              <a:latin typeface="Calibri" panose="020F0502020204030204"/>
              <a:ea typeface="Calibri" panose="020F0502020204030204"/>
              <a:cs typeface="Calibri" panose="020F0502020204030204"/>
              <a:sym typeface="Calibri" panose="020F0502020204030204"/>
            </a:endParaRPr>
          </a:p>
        </p:txBody>
      </p:sp>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5466080" y="5705475"/>
              <a:ext cx="360" cy="107315"/>
            </p14:xfrm>
          </p:contentPart>
        </mc:Choice>
        <mc:Fallback xmlns="">
          <p:pic>
            <p:nvPicPr>
              <p:cNvPr id="4" name="Ink 3"/>
            </p:nvPicPr>
            <p:blipFill>
              <a:blip r:embed="rId3"/>
            </p:blipFill>
            <p:spPr>
              <a:xfrm>
                <a:off x="5466080" y="5705475"/>
                <a:ext cx="360" cy="10731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2" name="Ink 1"/>
              <p14:cNvContentPartPr/>
              <p14:nvPr/>
            </p14:nvContentPartPr>
            <p14:xfrm>
              <a:off x="5457190" y="5652135"/>
              <a:ext cx="17780" cy="360"/>
            </p14:xfrm>
          </p:contentPart>
        </mc:Choice>
        <mc:Fallback xmlns="">
          <p:pic>
            <p:nvPicPr>
              <p:cNvPr id="2" name="Ink 1"/>
            </p:nvPicPr>
            <p:blipFill>
              <a:blip r:embed="rId5"/>
            </p:blipFill>
            <p:spPr>
              <a:xfrm>
                <a:off x="5457190" y="5652135"/>
                <a:ext cx="17780" cy="3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3" name="Ink 2"/>
              <p14:cNvContentPartPr/>
              <p14:nvPr/>
            </p14:nvContentPartPr>
            <p14:xfrm>
              <a:off x="5358765" y="5705475"/>
              <a:ext cx="71755" cy="179070"/>
            </p14:xfrm>
          </p:contentPart>
        </mc:Choice>
        <mc:Fallback xmlns="">
          <p:pic>
            <p:nvPicPr>
              <p:cNvPr id="3" name="Ink 2"/>
            </p:nvPicPr>
            <p:blipFill>
              <a:blip r:embed="rId7"/>
            </p:blipFill>
            <p:spPr>
              <a:xfrm>
                <a:off x="5358765" y="5705475"/>
                <a:ext cx="71755" cy="179070"/>
              </a:xfrm>
              <a:prstGeom prst="rect"/>
            </p:spPr>
          </p:pic>
        </mc:Fallback>
      </mc:AlternateContent>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59" name="Shape 259"/>
        <p:cNvGrpSpPr/>
        <p:nvPr/>
      </p:nvGrpSpPr>
      <p:grpSpPr>
        <a:xfrm>
          <a:off x="0" y="0"/>
          <a:ext cx="0" cy="0"/>
          <a:chOff x="0" y="0"/>
          <a:chExt cx="0" cy="0"/>
        </a:xfrm>
      </p:grpSpPr>
      <p:sp>
        <p:nvSpPr>
          <p:cNvPr id="260" name="Google Shape;260;p25"/>
          <p:cNvSpPr txBox="1"/>
          <p:nvPr/>
        </p:nvSpPr>
        <p:spPr>
          <a:xfrm>
            <a:off x="796990" y="116649"/>
            <a:ext cx="10515600" cy="555155"/>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90000"/>
              </a:lnSpc>
              <a:spcBef>
                <a:spcPts val="0"/>
              </a:spcBef>
              <a:spcAft>
                <a:spcPts val="0"/>
              </a:spcAft>
              <a:buClr>
                <a:srgbClr val="2F5496"/>
              </a:buClr>
              <a:buSzPct val="100000"/>
              <a:buFont typeface="Calibri" panose="020F0502020204030204"/>
              <a:buNone/>
            </a:pPr>
            <a:r>
              <a:rPr lang="en-US" sz="4400" b="0" i="0" u="none" strike="noStrike" cap="none">
                <a:solidFill>
                  <a:srgbClr val="2F5496"/>
                </a:solidFill>
                <a:latin typeface="Calibri" panose="020F0502020204030204"/>
                <a:ea typeface="Calibri" panose="020F0502020204030204"/>
                <a:cs typeface="Calibri" panose="020F0502020204030204"/>
                <a:sym typeface="Calibri" panose="020F0502020204030204"/>
              </a:rPr>
              <a:t>Optimal Storage on the Tape</a:t>
            </a:r>
            <a:endParaRPr sz="4400" b="0" i="0" u="none" strike="noStrike" cap="none">
              <a:solidFill>
                <a:srgbClr val="2F5496"/>
              </a:solidFill>
              <a:latin typeface="Calibri" panose="020F0502020204030204"/>
              <a:ea typeface="Calibri" panose="020F0502020204030204"/>
              <a:cs typeface="Calibri" panose="020F0502020204030204"/>
              <a:sym typeface="Calibri" panose="020F0502020204030204"/>
            </a:endParaRPr>
          </a:p>
        </p:txBody>
      </p:sp>
      <p:pic>
        <p:nvPicPr>
          <p:cNvPr id="261" name="Google Shape;261;p25"/>
          <p:cNvPicPr preferRelativeResize="0"/>
          <p:nvPr/>
        </p:nvPicPr>
        <p:blipFill rotWithShape="1">
          <a:blip r:embed="rId1"/>
          <a:srcRect/>
          <a:stretch>
            <a:fillRect/>
          </a:stretch>
        </p:blipFill>
        <p:spPr>
          <a:xfrm>
            <a:off x="591716" y="747033"/>
            <a:ext cx="8677275" cy="2028825"/>
          </a:xfrm>
          <a:prstGeom prst="rect">
            <a:avLst/>
          </a:prstGeom>
          <a:noFill/>
          <a:ln>
            <a:noFill/>
          </a:ln>
        </p:spPr>
      </p:pic>
      <p:pic>
        <p:nvPicPr>
          <p:cNvPr id="262" name="Google Shape;262;p25"/>
          <p:cNvPicPr preferRelativeResize="0"/>
          <p:nvPr/>
        </p:nvPicPr>
        <p:blipFill rotWithShape="1">
          <a:blip r:embed="rId2"/>
          <a:srcRect/>
          <a:stretch>
            <a:fillRect/>
          </a:stretch>
        </p:blipFill>
        <p:spPr>
          <a:xfrm>
            <a:off x="2454340" y="2396687"/>
            <a:ext cx="6304180" cy="434466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500"/>
                                        <p:tgtEl>
                                          <p:spTgt spid="262"/>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66" name="Shape 266"/>
        <p:cNvGrpSpPr/>
        <p:nvPr/>
      </p:nvGrpSpPr>
      <p:grpSpPr>
        <a:xfrm>
          <a:off x="0" y="0"/>
          <a:ext cx="0" cy="0"/>
          <a:chOff x="0" y="0"/>
          <a:chExt cx="0" cy="0"/>
        </a:xfrm>
      </p:grpSpPr>
      <p:sp>
        <p:nvSpPr>
          <p:cNvPr id="3" name="Title 2"/>
          <p:cNvSpPr/>
          <p:nvPr>
            <p:ph type="title"/>
          </p:nvPr>
        </p:nvSpPr>
        <p:spPr/>
        <p:txBody>
          <a:bodyPr/>
          <a:p>
            <a:endParaRPr lang="en-US"/>
          </a:p>
        </p:txBody>
      </p:sp>
      <p:sp>
        <p:nvSpPr>
          <p:cNvPr id="267" name="Google Shape;267;p26"/>
          <p:cNvSpPr txBox="1"/>
          <p:nvPr/>
        </p:nvSpPr>
        <p:spPr>
          <a:xfrm>
            <a:off x="796990" y="116649"/>
            <a:ext cx="10515600" cy="555155"/>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90000"/>
              </a:lnSpc>
              <a:spcBef>
                <a:spcPts val="0"/>
              </a:spcBef>
              <a:spcAft>
                <a:spcPts val="0"/>
              </a:spcAft>
              <a:buClr>
                <a:srgbClr val="2F5496"/>
              </a:buClr>
              <a:buSzPct val="100000"/>
              <a:buFont typeface="Calibri" panose="020F0502020204030204"/>
              <a:buNone/>
            </a:pPr>
            <a:r>
              <a:rPr lang="en-US" sz="4400" b="0" i="0" u="none" strike="noStrike" cap="none">
                <a:solidFill>
                  <a:srgbClr val="2F5496"/>
                </a:solidFill>
                <a:latin typeface="Calibri" panose="020F0502020204030204"/>
                <a:ea typeface="Calibri" panose="020F0502020204030204"/>
                <a:cs typeface="Calibri" panose="020F0502020204030204"/>
                <a:sym typeface="Calibri" panose="020F0502020204030204"/>
              </a:rPr>
              <a:t>Optimal Storage on the Tape</a:t>
            </a:r>
            <a:endParaRPr sz="4400" b="0" i="0" u="none" strike="noStrike" cap="none">
              <a:solidFill>
                <a:srgbClr val="2F5496"/>
              </a:solidFill>
              <a:latin typeface="Calibri" panose="020F0502020204030204"/>
              <a:ea typeface="Calibri" panose="020F0502020204030204"/>
              <a:cs typeface="Calibri" panose="020F0502020204030204"/>
              <a:sym typeface="Calibri" panose="020F0502020204030204"/>
            </a:endParaRPr>
          </a:p>
        </p:txBody>
      </p:sp>
      <p:sp>
        <p:nvSpPr>
          <p:cNvPr id="4" name="Text Placeholder 3"/>
          <p:cNvSpPr/>
          <p:nvPr>
            <p:ph type="body" idx="1"/>
          </p:nvPr>
        </p:nvSpPr>
        <p:spPr/>
        <p:txBody>
          <a:bodyPr/>
          <a:p>
            <a:endParaRPr lang="en-US"/>
          </a:p>
        </p:txBody>
      </p:sp>
      <p:pic>
        <p:nvPicPr>
          <p:cNvPr id="268" name="Google Shape;268;p26"/>
          <p:cNvPicPr preferRelativeResize="0"/>
          <p:nvPr/>
        </p:nvPicPr>
        <p:blipFill rotWithShape="1">
          <a:blip r:embed="rId1"/>
          <a:srcRect/>
          <a:stretch>
            <a:fillRect/>
          </a:stretch>
        </p:blipFill>
        <p:spPr>
          <a:xfrm>
            <a:off x="282153" y="825954"/>
            <a:ext cx="7858125" cy="5467350"/>
          </a:xfrm>
          <a:prstGeom prst="rect">
            <a:avLst/>
          </a:prstGeom>
          <a:noFill/>
          <a:ln>
            <a:noFill/>
          </a:ln>
        </p:spPr>
      </p:pic>
      <p:pic>
        <p:nvPicPr>
          <p:cNvPr id="269" name="Google Shape;269;p26"/>
          <p:cNvPicPr preferRelativeResize="0"/>
          <p:nvPr/>
        </p:nvPicPr>
        <p:blipFill rotWithShape="1">
          <a:blip r:embed="rId2"/>
          <a:srcRect/>
          <a:stretch>
            <a:fillRect/>
          </a:stretch>
        </p:blipFill>
        <p:spPr>
          <a:xfrm>
            <a:off x="9098816" y="1329963"/>
            <a:ext cx="1981372" cy="876376"/>
          </a:xfrm>
          <a:prstGeom prst="rect">
            <a:avLst/>
          </a:prstGeom>
          <a:noFill/>
          <a:ln>
            <a:noFill/>
          </a:ln>
        </p:spPr>
      </p:pic>
      <p:sp>
        <p:nvSpPr>
          <p:cNvPr id="270" name="Google Shape;270;p26"/>
          <p:cNvSpPr txBox="1"/>
          <p:nvPr/>
        </p:nvSpPr>
        <p:spPr>
          <a:xfrm>
            <a:off x="8397551" y="2332653"/>
            <a:ext cx="36576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Total retrieval time of all programs.</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aphicFrame>
        <p:nvGraphicFramePr>
          <p:cNvPr id="5" name="Picture Placeholder 4"/>
          <p:cNvGraphicFramePr/>
          <p:nvPr>
            <p:ph type="pic" idx="2"/>
          </p:nvPr>
        </p:nvGraphicFramePr>
        <p:xfrm>
          <a:off x="6888163" y="156845"/>
          <a:ext cx="2783840" cy="514985"/>
        </p:xfrm>
        <a:graphic>
          <a:graphicData uri="http://schemas.openxmlformats.org/presentationml/2006/ole">
            <mc:AlternateContent xmlns:mc="http://schemas.openxmlformats.org/markup-compatibility/2006">
              <mc:Choice xmlns:v="urn:schemas-microsoft-com:vml" Requires="v">
                <p:oleObj spid="_x0000_s2" name="" r:id="rId3" imgW="2781300" imgH="514350" progId="Paint.Picture">
                  <p:embed/>
                </p:oleObj>
              </mc:Choice>
              <mc:Fallback>
                <p:oleObj name="" r:id="rId3" imgW="2781300" imgH="514350" progId="Paint.Picture">
                  <p:embed/>
                  <p:pic>
                    <p:nvPicPr>
                      <p:cNvPr id="0" name="Picture 1"/>
                      <p:cNvPicPr/>
                      <p:nvPr/>
                    </p:nvPicPr>
                    <p:blipFill>
                      <a:blip r:embed="rId4"/>
                      <a:stretch>
                        <a:fillRect/>
                      </a:stretch>
                    </p:blipFill>
                    <p:spPr>
                      <a:xfrm>
                        <a:off x="6888163" y="156845"/>
                        <a:ext cx="2783840" cy="514985"/>
                      </a:xfrm>
                      <a:prstGeom prst="rect">
                        <a:avLst/>
                      </a:prstGeom>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sp>
        <p:nvSpPr>
          <p:cNvPr id="275" name="Google Shape;275;p27"/>
          <p:cNvSpPr txBox="1"/>
          <p:nvPr/>
        </p:nvSpPr>
        <p:spPr>
          <a:xfrm>
            <a:off x="796990" y="116649"/>
            <a:ext cx="10515600" cy="555155"/>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90000"/>
              </a:lnSpc>
              <a:spcBef>
                <a:spcPts val="0"/>
              </a:spcBef>
              <a:spcAft>
                <a:spcPts val="0"/>
              </a:spcAft>
              <a:buClr>
                <a:srgbClr val="2F5496"/>
              </a:buClr>
              <a:buSzPct val="100000"/>
              <a:buFont typeface="Calibri" panose="020F0502020204030204"/>
              <a:buNone/>
            </a:pPr>
            <a:r>
              <a:rPr lang="en-US" sz="4400" b="0" i="0" u="none" strike="noStrike" cap="none">
                <a:solidFill>
                  <a:srgbClr val="2F5496"/>
                </a:solidFill>
                <a:latin typeface="Calibri" panose="020F0502020204030204"/>
                <a:ea typeface="Calibri" panose="020F0502020204030204"/>
                <a:cs typeface="Calibri" panose="020F0502020204030204"/>
                <a:sym typeface="Calibri" panose="020F0502020204030204"/>
              </a:rPr>
              <a:t>Optimal Storage on the Tape</a:t>
            </a:r>
            <a:endParaRPr sz="4400" b="0" i="0" u="none" strike="noStrike" cap="none">
              <a:solidFill>
                <a:srgbClr val="2F5496"/>
              </a:solidFill>
              <a:latin typeface="Calibri" panose="020F0502020204030204"/>
              <a:ea typeface="Calibri" panose="020F0502020204030204"/>
              <a:cs typeface="Calibri" panose="020F0502020204030204"/>
              <a:sym typeface="Calibri" panose="020F0502020204030204"/>
            </a:endParaRPr>
          </a:p>
        </p:txBody>
      </p:sp>
      <p:pic>
        <p:nvPicPr>
          <p:cNvPr id="276" name="Google Shape;276;p27"/>
          <p:cNvPicPr preferRelativeResize="0"/>
          <p:nvPr/>
        </p:nvPicPr>
        <p:blipFill rotWithShape="1">
          <a:blip r:embed="rId1"/>
          <a:srcRect/>
          <a:stretch>
            <a:fillRect/>
          </a:stretch>
        </p:blipFill>
        <p:spPr>
          <a:xfrm>
            <a:off x="566348" y="888157"/>
            <a:ext cx="8353425" cy="4857750"/>
          </a:xfrm>
          <a:prstGeom prst="rect">
            <a:avLst/>
          </a:prstGeom>
          <a:noFill/>
          <a:ln>
            <a:noFill/>
          </a:ln>
        </p:spPr>
      </p:pic>
      <p:pic>
        <p:nvPicPr>
          <p:cNvPr id="277" name="Google Shape;277;p27"/>
          <p:cNvPicPr preferRelativeResize="0"/>
          <p:nvPr/>
        </p:nvPicPr>
        <p:blipFill rotWithShape="1">
          <a:blip r:embed="rId2"/>
          <a:srcRect/>
          <a:stretch>
            <a:fillRect/>
          </a:stretch>
        </p:blipFill>
        <p:spPr>
          <a:xfrm>
            <a:off x="9241583" y="1249330"/>
            <a:ext cx="2628900" cy="2381250"/>
          </a:xfrm>
          <a:prstGeom prst="rect">
            <a:avLst/>
          </a:prstGeom>
          <a:noFill/>
          <a:ln>
            <a:noFill/>
          </a:ln>
        </p:spPr>
      </p:pic>
      <mc:AlternateContent xmlns:mc="http://schemas.openxmlformats.org/markup-compatibility/2006" xmlns:p14="http://schemas.microsoft.com/office/powerpoint/2010/main">
        <mc:Choice Requires="p14">
          <p:contentPart r:id="rId3" p14:bwMode="auto">
            <p14:nvContentPartPr>
              <p14:cNvPr id="2" name="Ink 1"/>
              <p14:cNvContentPartPr/>
              <p14:nvPr/>
            </p14:nvContentPartPr>
            <p14:xfrm>
              <a:off x="8547735" y="4652010"/>
              <a:ext cx="1089660" cy="232410"/>
            </p14:xfrm>
          </p:contentPart>
        </mc:Choice>
        <mc:Fallback xmlns="">
          <p:pic>
            <p:nvPicPr>
              <p:cNvPr id="2" name="Ink 1"/>
            </p:nvPicPr>
            <p:blipFill>
              <a:blip r:embed="rId4"/>
            </p:blipFill>
            <p:spPr>
              <a:xfrm>
                <a:off x="8547735" y="4652010"/>
                <a:ext cx="1089660" cy="232410"/>
              </a:xfrm>
              <a:prstGeom prst="rect"/>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9" name="Shape 99"/>
        <p:cNvGrpSpPr/>
        <p:nvPr/>
      </p:nvGrpSpPr>
      <p:grpSpPr>
        <a:xfrm>
          <a:off x="0" y="0"/>
          <a:ext cx="0" cy="0"/>
          <a:chOff x="0" y="0"/>
          <a:chExt cx="0" cy="0"/>
        </a:xfrm>
      </p:grpSpPr>
      <p:sp>
        <p:nvSpPr>
          <p:cNvPr id="100" name="Google Shape;100;p3"/>
          <p:cNvSpPr txBox="1"/>
          <p:nvPr>
            <p:ph type="body" idx="1"/>
          </p:nvPr>
        </p:nvSpPr>
        <p:spPr>
          <a:xfrm>
            <a:off x="407734" y="908893"/>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a:t>Algo Greedy(a,n)                     // Input of size n</a:t>
            </a:r>
            <a:endParaRPr lang="en-US"/>
          </a:p>
          <a:p>
            <a:pPr marL="0" lvl="0" indent="0" algn="l" rtl="0">
              <a:lnSpc>
                <a:spcPct val="90000"/>
              </a:lnSpc>
              <a:spcBef>
                <a:spcPts val="1000"/>
              </a:spcBef>
              <a:spcAft>
                <a:spcPts val="0"/>
              </a:spcAft>
              <a:buClr>
                <a:schemeClr val="dk1"/>
              </a:buClr>
              <a:buSzPct val="100000"/>
              <a:buNone/>
            </a:pPr>
            <a:r>
              <a:rPr lang="en-US"/>
              <a:t>{ </a:t>
            </a:r>
            <a:endParaRPr lang="en-US"/>
          </a:p>
          <a:p>
            <a:pPr marL="0" lvl="0" indent="0" algn="l" rtl="0">
              <a:lnSpc>
                <a:spcPct val="90000"/>
              </a:lnSpc>
              <a:spcBef>
                <a:spcPts val="1000"/>
              </a:spcBef>
              <a:spcAft>
                <a:spcPts val="0"/>
              </a:spcAft>
              <a:buClr>
                <a:schemeClr val="dk1"/>
              </a:buClr>
              <a:buSzPct val="100000"/>
              <a:buNone/>
            </a:pPr>
            <a:r>
              <a:rPr lang="en-US"/>
              <a:t>   for i=1 to n do                      // One by one go take each input. If it is 	                       			                    feasible, include it in sol.</a:t>
            </a:r>
            <a:endParaRPr lang="en-US"/>
          </a:p>
          <a:p>
            <a:pPr marL="0" lvl="0" indent="0" algn="l" rtl="0">
              <a:lnSpc>
                <a:spcPct val="90000"/>
              </a:lnSpc>
              <a:spcBef>
                <a:spcPts val="1000"/>
              </a:spcBef>
              <a:spcAft>
                <a:spcPts val="0"/>
              </a:spcAft>
              <a:buClr>
                <a:schemeClr val="dk1"/>
              </a:buClr>
              <a:buSzPct val="100000"/>
              <a:buNone/>
            </a:pPr>
            <a:r>
              <a:rPr lang="en-US"/>
              <a:t>    {  </a:t>
            </a:r>
            <a:endParaRPr lang="en-US"/>
          </a:p>
          <a:p>
            <a:pPr marL="0" lvl="0" indent="0" algn="l" rtl="0">
              <a:lnSpc>
                <a:spcPct val="90000"/>
              </a:lnSpc>
              <a:spcBef>
                <a:spcPts val="1000"/>
              </a:spcBef>
              <a:spcAft>
                <a:spcPts val="0"/>
              </a:spcAft>
              <a:buClr>
                <a:schemeClr val="dk1"/>
              </a:buClr>
              <a:buSzPct val="100000"/>
              <a:buNone/>
            </a:pPr>
            <a:r>
              <a:rPr lang="en-US"/>
              <a:t>        x = select(a);</a:t>
            </a:r>
            <a:endParaRPr lang="en-US"/>
          </a:p>
          <a:p>
            <a:pPr marL="0" lvl="0" indent="0" algn="l" rtl="0">
              <a:lnSpc>
                <a:spcPct val="90000"/>
              </a:lnSpc>
              <a:spcBef>
                <a:spcPts val="1000"/>
              </a:spcBef>
              <a:spcAft>
                <a:spcPts val="0"/>
              </a:spcAft>
              <a:buClr>
                <a:schemeClr val="dk1"/>
              </a:buClr>
              <a:buSzPct val="100000"/>
              <a:buNone/>
            </a:pPr>
            <a:r>
              <a:rPr lang="en-US"/>
              <a:t>        if Feasible(x) Then</a:t>
            </a:r>
            <a:endParaRPr lang="en-US"/>
          </a:p>
          <a:p>
            <a:pPr marL="0" lvl="0" indent="0" algn="l" rtl="0">
              <a:lnSpc>
                <a:spcPct val="90000"/>
              </a:lnSpc>
              <a:spcBef>
                <a:spcPts val="1000"/>
              </a:spcBef>
              <a:spcAft>
                <a:spcPts val="0"/>
              </a:spcAft>
              <a:buClr>
                <a:schemeClr val="dk1"/>
              </a:buClr>
              <a:buSzPct val="100000"/>
              <a:buNone/>
            </a:pPr>
            <a:r>
              <a:rPr lang="en-US"/>
              <a:t>            sol = sol + x; </a:t>
            </a:r>
            <a:endParaRPr lang="en-US"/>
          </a:p>
          <a:p>
            <a:pPr marL="0" lvl="0" indent="0" algn="l" rtl="0">
              <a:lnSpc>
                <a:spcPct val="90000"/>
              </a:lnSpc>
              <a:spcBef>
                <a:spcPts val="1000"/>
              </a:spcBef>
              <a:spcAft>
                <a:spcPts val="0"/>
              </a:spcAft>
              <a:buClr>
                <a:schemeClr val="dk1"/>
              </a:buClr>
              <a:buSzPct val="100000"/>
              <a:buNone/>
            </a:pPr>
            <a:r>
              <a:rPr lang="en-US"/>
              <a:t>     }</a:t>
            </a:r>
            <a:endParaRPr lang="en-US"/>
          </a:p>
          <a:p>
            <a:pPr marL="0" lvl="0" indent="0" algn="l" rtl="0">
              <a:lnSpc>
                <a:spcPct val="90000"/>
              </a:lnSpc>
              <a:spcBef>
                <a:spcPts val="1000"/>
              </a:spcBef>
              <a:spcAft>
                <a:spcPts val="0"/>
              </a:spcAft>
              <a:buClr>
                <a:schemeClr val="dk1"/>
              </a:buClr>
              <a:buSzPct val="100000"/>
              <a:buNone/>
            </a:pPr>
            <a:r>
              <a:rPr lang="en-US"/>
              <a:t>}</a:t>
            </a:r>
            <a:endParaRPr lang="en-US"/>
          </a:p>
        </p:txBody>
      </p:sp>
      <p:sp>
        <p:nvSpPr>
          <p:cNvPr id="101" name="Google Shape;101;p3"/>
          <p:cNvSpPr txBox="1"/>
          <p:nvPr/>
        </p:nvSpPr>
        <p:spPr>
          <a:xfrm>
            <a:off x="2203580" y="0"/>
            <a:ext cx="10515600" cy="555495"/>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90000"/>
              </a:lnSpc>
              <a:spcBef>
                <a:spcPts val="0"/>
              </a:spcBef>
              <a:spcAft>
                <a:spcPts val="0"/>
              </a:spcAft>
              <a:buClr>
                <a:srgbClr val="2F5496"/>
              </a:buClr>
              <a:buSzPct val="100000"/>
              <a:buFont typeface="Calibri" panose="020F0502020204030204"/>
              <a:buNone/>
            </a:pPr>
            <a:r>
              <a:rPr lang="en-US" sz="4400" b="0" i="0" u="none" strike="noStrike" cap="none">
                <a:solidFill>
                  <a:srgbClr val="2F5496"/>
                </a:solidFill>
                <a:latin typeface="Calibri" panose="020F0502020204030204"/>
                <a:ea typeface="Calibri" panose="020F0502020204030204"/>
                <a:cs typeface="Calibri" panose="020F0502020204030204"/>
                <a:sym typeface="Calibri" panose="020F0502020204030204"/>
              </a:rPr>
              <a:t>Greedy Approach : General Method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345440" y="5527675"/>
            <a:ext cx="11727180" cy="398780"/>
          </a:xfrm>
          <a:prstGeom prst="rect">
            <a:avLst/>
          </a:prstGeom>
          <a:noFill/>
        </p:spPr>
        <p:txBody>
          <a:bodyPr wrap="square" rtlCol="0">
            <a:spAutoFit/>
          </a:bodyPr>
          <a:p>
            <a:r>
              <a:rPr lang="en-US" sz="2000"/>
              <a:t>In Greedy approach, we have our own method of selection and we follow it to solve the problem.</a:t>
            </a:r>
            <a:endParaRPr lang="en-US" sz="2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81" name="Shape 281"/>
        <p:cNvGrpSpPr/>
        <p:nvPr/>
      </p:nvGrpSpPr>
      <p:grpSpPr>
        <a:xfrm>
          <a:off x="0" y="0"/>
          <a:ext cx="0" cy="0"/>
          <a:chOff x="0" y="0"/>
          <a:chExt cx="0" cy="0"/>
        </a:xfrm>
      </p:grpSpPr>
      <p:pic>
        <p:nvPicPr>
          <p:cNvPr id="282" name="Google Shape;282;p28"/>
          <p:cNvPicPr preferRelativeResize="0"/>
          <p:nvPr/>
        </p:nvPicPr>
        <p:blipFill rotWithShape="1">
          <a:blip r:embed="rId1"/>
          <a:srcRect/>
          <a:stretch>
            <a:fillRect/>
          </a:stretch>
        </p:blipFill>
        <p:spPr>
          <a:xfrm>
            <a:off x="213243" y="985870"/>
            <a:ext cx="10496550" cy="4562475"/>
          </a:xfrm>
          <a:prstGeom prst="rect">
            <a:avLst/>
          </a:prstGeom>
          <a:noFill/>
          <a:ln>
            <a:noFill/>
          </a:ln>
        </p:spPr>
      </p:pic>
      <p:sp>
        <p:nvSpPr>
          <p:cNvPr id="283" name="Google Shape;283;p28"/>
          <p:cNvSpPr txBox="1"/>
          <p:nvPr/>
        </p:nvSpPr>
        <p:spPr>
          <a:xfrm>
            <a:off x="796990" y="116649"/>
            <a:ext cx="10515600" cy="555155"/>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90000"/>
              </a:lnSpc>
              <a:spcBef>
                <a:spcPts val="0"/>
              </a:spcBef>
              <a:spcAft>
                <a:spcPts val="0"/>
              </a:spcAft>
              <a:buClr>
                <a:srgbClr val="2F5496"/>
              </a:buClr>
              <a:buSzPct val="100000"/>
              <a:buFont typeface="Calibri" panose="020F0502020204030204"/>
              <a:buNone/>
            </a:pPr>
            <a:r>
              <a:rPr lang="en-US" sz="4400" b="0" i="0" u="none" strike="noStrike" cap="none">
                <a:solidFill>
                  <a:srgbClr val="2F5496"/>
                </a:solidFill>
                <a:latin typeface="Calibri" panose="020F0502020204030204"/>
                <a:ea typeface="Calibri" panose="020F0502020204030204"/>
                <a:cs typeface="Calibri" panose="020F0502020204030204"/>
                <a:sym typeface="Calibri" panose="020F0502020204030204"/>
              </a:rPr>
              <a:t>Optimal Storage on the Tape</a:t>
            </a:r>
            <a:endParaRPr sz="4400" b="0" i="0" u="none" strike="noStrike" cap="none">
              <a:solidFill>
                <a:srgbClr val="2F5496"/>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87" name="Shape 287"/>
        <p:cNvGrpSpPr/>
        <p:nvPr/>
      </p:nvGrpSpPr>
      <p:grpSpPr>
        <a:xfrm>
          <a:off x="0" y="0"/>
          <a:ext cx="0" cy="0"/>
          <a:chOff x="0" y="0"/>
          <a:chExt cx="0" cy="0"/>
        </a:xfrm>
      </p:grpSpPr>
      <p:pic>
        <p:nvPicPr>
          <p:cNvPr id="288" name="Google Shape;288;p29"/>
          <p:cNvPicPr preferRelativeResize="0"/>
          <p:nvPr/>
        </p:nvPicPr>
        <p:blipFill rotWithShape="1">
          <a:blip r:embed="rId1"/>
          <a:srcRect/>
          <a:stretch>
            <a:fillRect/>
          </a:stretch>
        </p:blipFill>
        <p:spPr>
          <a:xfrm>
            <a:off x="842962" y="1328737"/>
            <a:ext cx="10506075" cy="4200525"/>
          </a:xfrm>
          <a:prstGeom prst="rect">
            <a:avLst/>
          </a:prstGeom>
          <a:noFill/>
          <a:ln>
            <a:noFill/>
          </a:ln>
        </p:spPr>
      </p:pic>
      <p:sp>
        <p:nvSpPr>
          <p:cNvPr id="289" name="Google Shape;289;p29"/>
          <p:cNvSpPr txBox="1"/>
          <p:nvPr/>
        </p:nvSpPr>
        <p:spPr>
          <a:xfrm>
            <a:off x="796990" y="116649"/>
            <a:ext cx="10515600" cy="555155"/>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90000"/>
              </a:lnSpc>
              <a:spcBef>
                <a:spcPts val="0"/>
              </a:spcBef>
              <a:spcAft>
                <a:spcPts val="0"/>
              </a:spcAft>
              <a:buClr>
                <a:srgbClr val="2F5496"/>
              </a:buClr>
              <a:buSzPct val="100000"/>
              <a:buFont typeface="Calibri" panose="020F0502020204030204"/>
              <a:buNone/>
            </a:pPr>
            <a:r>
              <a:rPr lang="en-US" sz="4400" b="0" i="0" u="none" strike="noStrike" cap="none">
                <a:solidFill>
                  <a:srgbClr val="2F5496"/>
                </a:solidFill>
                <a:latin typeface="Calibri" panose="020F0502020204030204"/>
                <a:ea typeface="Calibri" panose="020F0502020204030204"/>
                <a:cs typeface="Calibri" panose="020F0502020204030204"/>
                <a:sym typeface="Calibri" panose="020F0502020204030204"/>
              </a:rPr>
              <a:t>Optimal Storage on the Tape</a:t>
            </a:r>
            <a:endParaRPr sz="4400" b="0" i="0" u="none" strike="noStrike" cap="none">
              <a:solidFill>
                <a:srgbClr val="2F5496"/>
              </a:solidFill>
              <a:latin typeface="Calibri" panose="020F0502020204030204"/>
              <a:ea typeface="Calibri" panose="020F0502020204030204"/>
              <a:cs typeface="Calibri" panose="020F0502020204030204"/>
              <a:sym typeface="Calibri" panose="020F0502020204030204"/>
            </a:endParaRPr>
          </a:p>
        </p:txBody>
      </p:sp>
      <p:pic>
        <p:nvPicPr>
          <p:cNvPr id="290" name="Google Shape;290;p29"/>
          <p:cNvPicPr preferRelativeResize="0"/>
          <p:nvPr/>
        </p:nvPicPr>
        <p:blipFill rotWithShape="1">
          <a:blip r:embed="rId2"/>
          <a:srcRect/>
          <a:stretch>
            <a:fillRect/>
          </a:stretch>
        </p:blipFill>
        <p:spPr>
          <a:xfrm>
            <a:off x="3657600" y="3776980"/>
            <a:ext cx="2404110" cy="30035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94" name="Shape 294"/>
        <p:cNvGrpSpPr/>
        <p:nvPr/>
      </p:nvGrpSpPr>
      <p:grpSpPr>
        <a:xfrm>
          <a:off x="0" y="0"/>
          <a:ext cx="0" cy="0"/>
          <a:chOff x="0" y="0"/>
          <a:chExt cx="0" cy="0"/>
        </a:xfrm>
      </p:grpSpPr>
      <p:sp>
        <p:nvSpPr>
          <p:cNvPr id="295" name="Google Shape;295;p30"/>
          <p:cNvSpPr txBox="1"/>
          <p:nvPr/>
        </p:nvSpPr>
        <p:spPr>
          <a:xfrm>
            <a:off x="401216" y="830424"/>
            <a:ext cx="1146732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dk1"/>
                </a:solidFill>
                <a:latin typeface="Calibri" panose="020F0502020204030204"/>
                <a:ea typeface="Calibri" panose="020F0502020204030204"/>
                <a:cs typeface="Calibri" panose="020F0502020204030204"/>
                <a:sym typeface="Calibri" panose="020F0502020204030204"/>
              </a:rPr>
              <a:t>Example: Find ORT for 8 programs with lengths    12,5,8,32,7,5,8,13</a:t>
            </a:r>
            <a:endParaRPr sz="24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6" name="Google Shape;296;p30"/>
          <p:cNvSpPr txBox="1"/>
          <p:nvPr/>
        </p:nvSpPr>
        <p:spPr>
          <a:xfrm>
            <a:off x="115077" y="1576874"/>
            <a:ext cx="11961845" cy="203132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a:buChar char="•"/>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Arrange programs in ascending order of their lengths:  5,5,7,8,8,12,13,32 (p2,p6,p5,p3,p7,p1,p8,p4)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285750" marR="0" lvl="0" indent="-285750" algn="l" rtl="0">
              <a:lnSpc>
                <a:spcPct val="100000"/>
              </a:lnSpc>
              <a:spcBef>
                <a:spcPts val="0"/>
              </a:spcBef>
              <a:spcAft>
                <a:spcPts val="0"/>
              </a:spcAft>
              <a:buClr>
                <a:schemeClr val="dk1"/>
              </a:buClr>
              <a:buSzPts val="1800"/>
              <a:buFont typeface="Arial" panose="020B0604020202020204"/>
              <a:buChar char="•"/>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Optimal order: p2,p6,p5,p3,p7,p1,p8,p4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285750" marR="0" lvl="0" indent="-285750" algn="l" rtl="0">
              <a:lnSpc>
                <a:spcPct val="100000"/>
              </a:lnSpc>
              <a:spcBef>
                <a:spcPts val="0"/>
              </a:spcBef>
              <a:spcAft>
                <a:spcPts val="0"/>
              </a:spcAft>
              <a:buClr>
                <a:schemeClr val="dk1"/>
              </a:buClr>
              <a:buSzPts val="1800"/>
              <a:buFont typeface="Arial" panose="020B0604020202020204"/>
              <a:buChar char="•"/>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Total RT = 5 + (5+5) + (5+5+7) + (5+5+7+8) + (5+5+7+8+8)+(5+5+7+8++8+12)+ (5+5+7+8+8+12+13) + (5+5+7+8+8+12+13+32)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285750" marR="0" lvl="0" indent="-285750" algn="l" rtl="0">
              <a:lnSpc>
                <a:spcPct val="100000"/>
              </a:lnSpc>
              <a:spcBef>
                <a:spcPts val="0"/>
              </a:spcBef>
              <a:spcAft>
                <a:spcPts val="0"/>
              </a:spcAft>
              <a:buClr>
                <a:schemeClr val="dk1"/>
              </a:buClr>
              <a:buSzPts val="1800"/>
              <a:buFont typeface="Arial" panose="020B0604020202020204"/>
              <a:buChar char="•"/>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Mean RT= 230/8 </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 calcmode="lin" valueType="num">
                                      <p:cBhvr additive="base">
                                        <p:cTn id="7" dur="500"/>
                                        <p:tgtEl>
                                          <p:spTgt spid="296"/>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00" name="Shape 300"/>
        <p:cNvGrpSpPr/>
        <p:nvPr/>
      </p:nvGrpSpPr>
      <p:grpSpPr>
        <a:xfrm>
          <a:off x="0" y="0"/>
          <a:ext cx="0" cy="0"/>
          <a:chOff x="0" y="0"/>
          <a:chExt cx="0" cy="0"/>
        </a:xfrm>
      </p:grpSpPr>
      <p:sp>
        <p:nvSpPr>
          <p:cNvPr id="301" name="Google Shape;301;p31"/>
          <p:cNvSpPr txBox="1"/>
          <p:nvPr>
            <p:ph type="body" idx="1"/>
          </p:nvPr>
        </p:nvSpPr>
        <p:spPr>
          <a:xfrm>
            <a:off x="642257" y="799258"/>
            <a:ext cx="10806404" cy="12068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Example : Find total RT for following programs with 3 tapes T0,T1,T2</a:t>
            </a:r>
            <a:endParaRPr lang="en-US"/>
          </a:p>
          <a:p>
            <a:pPr marL="0" lvl="0" indent="0" algn="l" rtl="0">
              <a:lnSpc>
                <a:spcPct val="90000"/>
              </a:lnSpc>
              <a:spcBef>
                <a:spcPts val="1000"/>
              </a:spcBef>
              <a:spcAft>
                <a:spcPts val="0"/>
              </a:spcAft>
              <a:buClr>
                <a:schemeClr val="dk1"/>
              </a:buClr>
              <a:buSzPts val="2800"/>
              <a:buNone/>
            </a:pPr>
            <a:r>
              <a:rPr lang="en-US"/>
              <a:t>5,8,32,7,5,18,13,12.</a:t>
            </a:r>
            <a:endParaRPr lang="en-US"/>
          </a:p>
          <a:p>
            <a:pPr marL="0" lvl="0" indent="0" algn="l" rtl="0">
              <a:lnSpc>
                <a:spcPct val="90000"/>
              </a:lnSpc>
              <a:spcBef>
                <a:spcPts val="1000"/>
              </a:spcBef>
              <a:spcAft>
                <a:spcPts val="0"/>
              </a:spcAft>
              <a:buClr>
                <a:schemeClr val="dk1"/>
              </a:buClr>
              <a:buSzPts val="2800"/>
              <a:buNone/>
            </a:pPr>
          </a:p>
        </p:txBody>
      </p:sp>
      <p:sp>
        <p:nvSpPr>
          <p:cNvPr id="302" name="Google Shape;302;p31"/>
          <p:cNvSpPr txBox="1"/>
          <p:nvPr/>
        </p:nvSpPr>
        <p:spPr>
          <a:xfrm>
            <a:off x="796990" y="116649"/>
            <a:ext cx="10515600" cy="555155"/>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90000"/>
              </a:lnSpc>
              <a:spcBef>
                <a:spcPts val="0"/>
              </a:spcBef>
              <a:spcAft>
                <a:spcPts val="0"/>
              </a:spcAft>
              <a:buClr>
                <a:srgbClr val="2F5496"/>
              </a:buClr>
              <a:buSzPct val="100000"/>
              <a:buFont typeface="Calibri" panose="020F0502020204030204"/>
              <a:buNone/>
            </a:pPr>
            <a:r>
              <a:rPr lang="en-US" sz="4400" b="0" i="0" u="none" strike="noStrike" cap="none">
                <a:solidFill>
                  <a:srgbClr val="2F5496"/>
                </a:solidFill>
                <a:latin typeface="Calibri" panose="020F0502020204030204"/>
                <a:ea typeface="Calibri" panose="020F0502020204030204"/>
                <a:cs typeface="Calibri" panose="020F0502020204030204"/>
                <a:sym typeface="Calibri" panose="020F0502020204030204"/>
              </a:rPr>
              <a:t>Optimal Storage on the Tapes: More than 1 tape</a:t>
            </a:r>
            <a:endParaRPr sz="4400" b="0" i="0" u="none" strike="noStrike" cap="none">
              <a:solidFill>
                <a:srgbClr val="2F5496"/>
              </a:solidFill>
              <a:latin typeface="Calibri" panose="020F0502020204030204"/>
              <a:ea typeface="Calibri" panose="020F0502020204030204"/>
              <a:cs typeface="Calibri" panose="020F0502020204030204"/>
              <a:sym typeface="Calibri" panose="020F0502020204030204"/>
            </a:endParaRPr>
          </a:p>
        </p:txBody>
      </p:sp>
      <p:sp>
        <p:nvSpPr>
          <p:cNvPr id="303" name="Google Shape;303;p31"/>
          <p:cNvSpPr txBox="1"/>
          <p:nvPr/>
        </p:nvSpPr>
        <p:spPr>
          <a:xfrm>
            <a:off x="642257" y="2006082"/>
            <a:ext cx="10670333" cy="4244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Solution: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Step 1: Arrange programs in ascending order of their lengths: 5,5,7,8,12,13,18,32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Step 2: Assign programs to three tapes T0,T1 and 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T0: 	5	8	18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T1:	5	12	32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T2: 	7	13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Step 3: Total RT for T0 = 5 + (5+8) + (5+8+18) = 49</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Total RT for T1 = 5 + (5+12) + (5+12+32) = 71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Total RT for T2 = 7 + (7+13) = 27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Total RT for 3 tapes= 147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Mean RT=147/3</a:t>
            </a:r>
            <a:b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b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 </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307" name="Shape 307"/>
        <p:cNvGrpSpPr/>
        <p:nvPr/>
      </p:nvGrpSpPr>
      <p:grpSpPr>
        <a:xfrm>
          <a:off x="0" y="0"/>
          <a:ext cx="0" cy="0"/>
          <a:chOff x="0" y="0"/>
          <a:chExt cx="0" cy="0"/>
        </a:xfrm>
      </p:grpSpPr>
      <p:sp>
        <p:nvSpPr>
          <p:cNvPr id="308" name="Google Shape;308;p32"/>
          <p:cNvSpPr txBox="1"/>
          <p:nvPr>
            <p:ph type="title"/>
          </p:nvPr>
        </p:nvSpPr>
        <p:spPr>
          <a:xfrm>
            <a:off x="2135155" y="141190"/>
            <a:ext cx="10515600" cy="32524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F5496"/>
              </a:buClr>
              <a:buSzPct val="100000"/>
              <a:buFont typeface="Calibri" panose="020F0502020204030204"/>
              <a:buNone/>
            </a:pPr>
            <a:r>
              <a:rPr lang="en-US"/>
              <a:t>Algorithm and Time Complexity</a:t>
            </a:r>
            <a:endParaRPr lang="en-US"/>
          </a:p>
        </p:txBody>
      </p:sp>
      <p:sp>
        <p:nvSpPr>
          <p:cNvPr id="309" name="Google Shape;309;p32"/>
          <p:cNvSpPr txBox="1"/>
          <p:nvPr>
            <p:ph type="body" idx="1"/>
          </p:nvPr>
        </p:nvSpPr>
        <p:spPr>
          <a:xfrm>
            <a:off x="259703" y="767563"/>
            <a:ext cx="5665012" cy="5816977"/>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6699"/>
              </a:buClr>
              <a:buSzPts val="1400"/>
              <a:buFont typeface="Arial" panose="020B0604020202020204"/>
              <a:buNone/>
            </a:pPr>
            <a:r>
              <a:rPr lang="en-US" sz="1400" b="1" i="0" u="none" strike="noStrike" cap="none">
                <a:solidFill>
                  <a:srgbClr val="006699"/>
                </a:solidFill>
                <a:latin typeface="Consolas" panose="020B0609020204030204"/>
                <a:ea typeface="Consolas" panose="020B0609020204030204"/>
                <a:cs typeface="Consolas" panose="020B0609020204030204"/>
                <a:sym typeface="Consolas" panose="020B0609020204030204"/>
              </a:rPr>
              <a:t>void</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findOrderMRT(</a:t>
            </a:r>
            <a:r>
              <a:rPr lang="en-US" sz="1400" b="1" i="0" u="none" strike="noStrike" cap="none">
                <a:solidFill>
                  <a:srgbClr val="808080"/>
                </a:solidFill>
                <a:latin typeface="Consolas" panose="020B0609020204030204"/>
                <a:ea typeface="Consolas" panose="020B0609020204030204"/>
                <a:cs typeface="Consolas" panose="020B0609020204030204"/>
                <a:sym typeface="Consolas" panose="020B0609020204030204"/>
              </a:rPr>
              <a:t>int</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L[], </a:t>
            </a:r>
            <a:r>
              <a:rPr lang="en-US" sz="1400" b="1" i="0" u="none" strike="noStrike" cap="none">
                <a:solidFill>
                  <a:srgbClr val="808080"/>
                </a:solidFill>
                <a:latin typeface="Consolas" panose="020B0609020204030204"/>
                <a:ea typeface="Consolas" panose="020B0609020204030204"/>
                <a:cs typeface="Consolas" panose="020B0609020204030204"/>
                <a:sym typeface="Consolas" panose="020B0609020204030204"/>
              </a:rPr>
              <a:t>int</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n)</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8200"/>
                </a:solidFill>
                <a:latin typeface="Consolas" panose="020B0609020204030204"/>
                <a:ea typeface="Consolas" panose="020B0609020204030204"/>
                <a:cs typeface="Consolas" panose="020B0609020204030204"/>
                <a:sym typeface="Consolas" panose="020B0609020204030204"/>
              </a:rPr>
              <a:t>// Here length of i'th program is L[i]</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sort(L, L + n);</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8200"/>
                </a:solidFill>
                <a:latin typeface="Consolas" panose="020B0609020204030204"/>
                <a:ea typeface="Consolas" panose="020B0609020204030204"/>
                <a:cs typeface="Consolas" panose="020B0609020204030204"/>
                <a:sym typeface="Consolas" panose="020B0609020204030204"/>
              </a:rPr>
              <a:t>// Lengths of programs sorted according to increasing</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8200"/>
                </a:solidFill>
                <a:latin typeface="Consolas" panose="020B0609020204030204"/>
                <a:ea typeface="Consolas" panose="020B0609020204030204"/>
                <a:cs typeface="Consolas" panose="020B0609020204030204"/>
                <a:sym typeface="Consolas" panose="020B0609020204030204"/>
              </a:rPr>
              <a:t>// lengths. This is the order in which the programs</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8200"/>
                </a:solidFill>
                <a:latin typeface="Consolas" panose="020B0609020204030204"/>
                <a:ea typeface="Consolas" panose="020B0609020204030204"/>
                <a:cs typeface="Consolas" panose="020B0609020204030204"/>
                <a:sym typeface="Consolas" panose="020B0609020204030204"/>
              </a:rPr>
              <a:t>// have to be stored on tape for minimum MRT</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cout &lt;&lt; </a:t>
            </a:r>
            <a:r>
              <a:rPr lang="en-US" sz="1400" b="0" i="0" u="none" strike="noStrike" cap="none">
                <a:solidFill>
                  <a:srgbClr val="0000FF"/>
                </a:solidFill>
                <a:latin typeface="Consolas" panose="020B0609020204030204"/>
                <a:ea typeface="Consolas" panose="020B0609020204030204"/>
                <a:cs typeface="Consolas" panose="020B0609020204030204"/>
                <a:sym typeface="Consolas" panose="020B0609020204030204"/>
              </a:rPr>
              <a:t>"Optimal order in which programs are to be"</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FF"/>
                </a:solidFill>
                <a:latin typeface="Consolas" panose="020B0609020204030204"/>
                <a:ea typeface="Consolas" panose="020B0609020204030204"/>
                <a:cs typeface="Consolas" panose="020B0609020204030204"/>
                <a:sym typeface="Consolas" panose="020B0609020204030204"/>
              </a:rPr>
              <a:t>"stored is: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1" i="0" u="none" strike="noStrike" cap="none">
                <a:solidFill>
                  <a:srgbClr val="006699"/>
                </a:solidFill>
                <a:latin typeface="Consolas" panose="020B0609020204030204"/>
                <a:ea typeface="Consolas" panose="020B0609020204030204"/>
                <a:cs typeface="Consolas" panose="020B0609020204030204"/>
                <a:sym typeface="Consolas" panose="020B0609020204030204"/>
              </a:rPr>
              <a:t>for</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a:t>
            </a:r>
            <a:r>
              <a:rPr lang="en-US" sz="1400" b="1" i="0" u="none" strike="noStrike" cap="none">
                <a:solidFill>
                  <a:srgbClr val="808080"/>
                </a:solidFill>
                <a:latin typeface="Consolas" panose="020B0609020204030204"/>
                <a:ea typeface="Consolas" panose="020B0609020204030204"/>
                <a:cs typeface="Consolas" panose="020B0609020204030204"/>
                <a:sym typeface="Consolas" panose="020B0609020204030204"/>
              </a:rPr>
              <a:t>int</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i = 0; i &lt; n; i++)</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cout &lt;&lt; L[i] &lt;&lt; </a:t>
            </a:r>
            <a:r>
              <a:rPr lang="en-US" sz="1400" b="0" i="0" u="none" strike="noStrike" cap="none">
                <a:solidFill>
                  <a:srgbClr val="0000FF"/>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cout &lt;&lt; endl;</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8200"/>
                </a:solidFill>
                <a:latin typeface="Consolas" panose="020B0609020204030204"/>
                <a:ea typeface="Consolas" panose="020B0609020204030204"/>
                <a:cs typeface="Consolas" panose="020B0609020204030204"/>
                <a:sym typeface="Consolas" panose="020B0609020204030204"/>
              </a:rPr>
              <a:t>// MRT - Minimum Retrieval Time</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1" i="0" u="none" strike="noStrike" cap="none">
                <a:solidFill>
                  <a:srgbClr val="808080"/>
                </a:solidFill>
                <a:latin typeface="Consolas" panose="020B0609020204030204"/>
                <a:ea typeface="Consolas" panose="020B0609020204030204"/>
                <a:cs typeface="Consolas" panose="020B0609020204030204"/>
                <a:sym typeface="Consolas" panose="020B0609020204030204"/>
              </a:rPr>
              <a:t>double</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MRT = 0;</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1" i="0" u="none" strike="noStrike" cap="none">
                <a:solidFill>
                  <a:srgbClr val="006699"/>
                </a:solidFill>
                <a:latin typeface="Consolas" panose="020B0609020204030204"/>
                <a:ea typeface="Consolas" panose="020B0609020204030204"/>
                <a:cs typeface="Consolas" panose="020B0609020204030204"/>
                <a:sym typeface="Consolas" panose="020B0609020204030204"/>
              </a:rPr>
              <a:t>for</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a:t>
            </a:r>
            <a:r>
              <a:rPr lang="en-US" sz="1400" b="1" i="0" u="none" strike="noStrike" cap="none">
                <a:solidFill>
                  <a:srgbClr val="808080"/>
                </a:solidFill>
                <a:latin typeface="Consolas" panose="020B0609020204030204"/>
                <a:ea typeface="Consolas" panose="020B0609020204030204"/>
                <a:cs typeface="Consolas" panose="020B0609020204030204"/>
                <a:sym typeface="Consolas" panose="020B0609020204030204"/>
              </a:rPr>
              <a:t>int</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i = 0; i &lt; n; i++) {</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1" i="0" u="none" strike="noStrike" cap="none">
                <a:solidFill>
                  <a:srgbClr val="808080"/>
                </a:solidFill>
                <a:latin typeface="Consolas" panose="020B0609020204030204"/>
                <a:ea typeface="Consolas" panose="020B0609020204030204"/>
                <a:cs typeface="Consolas" panose="020B0609020204030204"/>
                <a:sym typeface="Consolas" panose="020B0609020204030204"/>
              </a:rPr>
              <a:t>int</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sum = 0;</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1" i="0" u="none" strike="noStrike" cap="none">
                <a:solidFill>
                  <a:srgbClr val="006699"/>
                </a:solidFill>
                <a:latin typeface="Consolas" panose="020B0609020204030204"/>
                <a:ea typeface="Consolas" panose="020B0609020204030204"/>
                <a:cs typeface="Consolas" panose="020B0609020204030204"/>
                <a:sym typeface="Consolas" panose="020B0609020204030204"/>
              </a:rPr>
              <a:t>for</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a:t>
            </a:r>
            <a:r>
              <a:rPr lang="en-US" sz="1400" b="1" i="0" u="none" strike="noStrike" cap="none">
                <a:solidFill>
                  <a:srgbClr val="808080"/>
                </a:solidFill>
                <a:latin typeface="Consolas" panose="020B0609020204030204"/>
                <a:ea typeface="Consolas" panose="020B0609020204030204"/>
                <a:cs typeface="Consolas" panose="020B0609020204030204"/>
                <a:sym typeface="Consolas" panose="020B0609020204030204"/>
              </a:rPr>
              <a:t>int</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j = 0; j &lt;= i; j++)</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sum += L[j];</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MRT += sum;</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MRT /= n;</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cout &lt;&lt; </a:t>
            </a:r>
            <a:r>
              <a:rPr lang="en-US" sz="1400" b="0" i="0" u="none" strike="noStrike" cap="none">
                <a:solidFill>
                  <a:srgbClr val="0000FF"/>
                </a:solidFill>
                <a:latin typeface="Consolas" panose="020B0609020204030204"/>
                <a:ea typeface="Consolas" panose="020B0609020204030204"/>
                <a:cs typeface="Consolas" panose="020B0609020204030204"/>
                <a:sym typeface="Consolas" panose="020B0609020204030204"/>
              </a:rPr>
              <a:t>"Minimum Retrieval Time of this"</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FF"/>
                </a:solidFill>
                <a:latin typeface="Consolas" panose="020B0609020204030204"/>
                <a:ea typeface="Consolas" panose="020B0609020204030204"/>
                <a:cs typeface="Consolas" panose="020B0609020204030204"/>
                <a:sym typeface="Consolas" panose="020B0609020204030204"/>
              </a:rPr>
              <a:t>" order is "</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&lt;&lt; MRT;</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313" name="Shape 313"/>
        <p:cNvGrpSpPr/>
        <p:nvPr/>
      </p:nvGrpSpPr>
      <p:grpSpPr>
        <a:xfrm>
          <a:off x="0" y="0"/>
          <a:ext cx="0" cy="0"/>
          <a:chOff x="0" y="0"/>
          <a:chExt cx="0" cy="0"/>
        </a:xfrm>
      </p:grpSpPr>
      <p:sp>
        <p:nvSpPr>
          <p:cNvPr id="314" name="Google Shape;314;p33"/>
          <p:cNvSpPr txBox="1"/>
          <p:nvPr>
            <p:ph type="title"/>
          </p:nvPr>
        </p:nvSpPr>
        <p:spPr>
          <a:xfrm>
            <a:off x="2135155" y="141190"/>
            <a:ext cx="10515600" cy="32524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F5496"/>
              </a:buClr>
              <a:buSzPct val="100000"/>
              <a:buFont typeface="Calibri" panose="020F0502020204030204"/>
              <a:buNone/>
            </a:pPr>
            <a:r>
              <a:rPr lang="en-US"/>
              <a:t>Algorithm and Time Complexity</a:t>
            </a:r>
            <a:endParaRPr lang="en-US"/>
          </a:p>
        </p:txBody>
      </p:sp>
      <p:sp>
        <p:nvSpPr>
          <p:cNvPr id="315" name="Google Shape;315;p33"/>
          <p:cNvSpPr txBox="1"/>
          <p:nvPr>
            <p:ph type="body" idx="1"/>
          </p:nvPr>
        </p:nvSpPr>
        <p:spPr>
          <a:xfrm>
            <a:off x="259703" y="767752"/>
            <a:ext cx="5665012" cy="5816600"/>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6699"/>
              </a:buClr>
              <a:buSzPts val="1400"/>
              <a:buFont typeface="Arial" panose="020B0604020202020204"/>
              <a:buNone/>
            </a:pPr>
            <a:r>
              <a:rPr lang="en-US" sz="1400" b="1" i="0" u="none" strike="noStrike" cap="none">
                <a:solidFill>
                  <a:srgbClr val="006699"/>
                </a:solidFill>
                <a:latin typeface="Consolas" panose="020B0609020204030204"/>
                <a:ea typeface="Consolas" panose="020B0609020204030204"/>
                <a:cs typeface="Consolas" panose="020B0609020204030204"/>
                <a:sym typeface="Consolas" panose="020B0609020204030204"/>
              </a:rPr>
              <a:t>void</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findOrderMRT(</a:t>
            </a:r>
            <a:r>
              <a:rPr lang="en-US" sz="1400" b="1" i="0" u="none" strike="noStrike" cap="none">
                <a:solidFill>
                  <a:srgbClr val="808080"/>
                </a:solidFill>
                <a:latin typeface="Consolas" panose="020B0609020204030204"/>
                <a:ea typeface="Consolas" panose="020B0609020204030204"/>
                <a:cs typeface="Consolas" panose="020B0609020204030204"/>
                <a:sym typeface="Consolas" panose="020B0609020204030204"/>
              </a:rPr>
              <a:t>int</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L[], </a:t>
            </a:r>
            <a:r>
              <a:rPr lang="en-US" sz="1400" b="1" i="0" u="none" strike="noStrike" cap="none">
                <a:solidFill>
                  <a:srgbClr val="808080"/>
                </a:solidFill>
                <a:latin typeface="Consolas" panose="020B0609020204030204"/>
                <a:ea typeface="Consolas" panose="020B0609020204030204"/>
                <a:cs typeface="Consolas" panose="020B0609020204030204"/>
                <a:sym typeface="Consolas" panose="020B0609020204030204"/>
              </a:rPr>
              <a:t>int</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n)</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8200"/>
                </a:solidFill>
                <a:latin typeface="Consolas" panose="020B0609020204030204"/>
                <a:ea typeface="Consolas" panose="020B0609020204030204"/>
                <a:cs typeface="Consolas" panose="020B0609020204030204"/>
                <a:sym typeface="Consolas" panose="020B0609020204030204"/>
              </a:rPr>
              <a:t>// Here length of i'th program is L[i]</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sort(L,n);</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8200"/>
                </a:solidFill>
                <a:latin typeface="Consolas" panose="020B0609020204030204"/>
                <a:ea typeface="Consolas" panose="020B0609020204030204"/>
                <a:cs typeface="Consolas" panose="020B0609020204030204"/>
                <a:sym typeface="Consolas" panose="020B0609020204030204"/>
              </a:rPr>
              <a:t>// Lengths of programs sorted according to increasing</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8200"/>
                </a:solidFill>
                <a:latin typeface="Consolas" panose="020B0609020204030204"/>
                <a:ea typeface="Consolas" panose="020B0609020204030204"/>
                <a:cs typeface="Consolas" panose="020B0609020204030204"/>
                <a:sym typeface="Consolas" panose="020B0609020204030204"/>
              </a:rPr>
              <a:t>// lengths. This is the order in which the programs</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8200"/>
                </a:solidFill>
                <a:latin typeface="Consolas" panose="020B0609020204030204"/>
                <a:ea typeface="Consolas" panose="020B0609020204030204"/>
                <a:cs typeface="Consolas" panose="020B0609020204030204"/>
                <a:sym typeface="Consolas" panose="020B0609020204030204"/>
              </a:rPr>
              <a:t>// have to be stored on tape for minimum MRT</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cout &lt;&lt; </a:t>
            </a:r>
            <a:r>
              <a:rPr lang="en-US" sz="1400" b="0" i="0" u="none" strike="noStrike" cap="none">
                <a:solidFill>
                  <a:srgbClr val="0000FF"/>
                </a:solidFill>
                <a:latin typeface="Consolas" panose="020B0609020204030204"/>
                <a:ea typeface="Consolas" panose="020B0609020204030204"/>
                <a:cs typeface="Consolas" panose="020B0609020204030204"/>
                <a:sym typeface="Consolas" panose="020B0609020204030204"/>
              </a:rPr>
              <a:t>"Optimal order in which programs are to be"</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FF"/>
                </a:solidFill>
                <a:latin typeface="Consolas" panose="020B0609020204030204"/>
                <a:ea typeface="Consolas" panose="020B0609020204030204"/>
                <a:cs typeface="Consolas" panose="020B0609020204030204"/>
                <a:sym typeface="Consolas" panose="020B0609020204030204"/>
              </a:rPr>
              <a:t>"stored is: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1" i="0" u="none" strike="noStrike" cap="none">
                <a:solidFill>
                  <a:srgbClr val="006699"/>
                </a:solidFill>
                <a:latin typeface="Consolas" panose="020B0609020204030204"/>
                <a:ea typeface="Consolas" panose="020B0609020204030204"/>
                <a:cs typeface="Consolas" panose="020B0609020204030204"/>
                <a:sym typeface="Consolas" panose="020B0609020204030204"/>
              </a:rPr>
              <a:t>for</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a:t>
            </a:r>
            <a:r>
              <a:rPr lang="en-US" sz="1400" b="1" i="0" u="none" strike="noStrike" cap="none">
                <a:solidFill>
                  <a:srgbClr val="808080"/>
                </a:solidFill>
                <a:latin typeface="Consolas" panose="020B0609020204030204"/>
                <a:ea typeface="Consolas" panose="020B0609020204030204"/>
                <a:cs typeface="Consolas" panose="020B0609020204030204"/>
                <a:sym typeface="Consolas" panose="020B0609020204030204"/>
              </a:rPr>
              <a:t>int</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i = 0; i &lt; n; i++)</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cout &lt;&lt; L[i] &lt;&lt; </a:t>
            </a:r>
            <a:r>
              <a:rPr lang="en-US" sz="1400" b="0" i="0" u="none" strike="noStrike" cap="none">
                <a:solidFill>
                  <a:srgbClr val="0000FF"/>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cout &lt;&lt; endl;</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8200"/>
                </a:solidFill>
                <a:latin typeface="Consolas" panose="020B0609020204030204"/>
                <a:ea typeface="Consolas" panose="020B0609020204030204"/>
                <a:cs typeface="Consolas" panose="020B0609020204030204"/>
                <a:sym typeface="Consolas" panose="020B0609020204030204"/>
              </a:rPr>
              <a:t>// MRT - Minimum Retrieval Time</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1" i="0" u="none" strike="noStrike" cap="none">
                <a:solidFill>
                  <a:srgbClr val="808080"/>
                </a:solidFill>
                <a:latin typeface="Consolas" panose="020B0609020204030204"/>
                <a:ea typeface="Consolas" panose="020B0609020204030204"/>
                <a:cs typeface="Consolas" panose="020B0609020204030204"/>
                <a:sym typeface="Consolas" panose="020B0609020204030204"/>
              </a:rPr>
              <a:t>double</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MRT = 0;</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1" i="0" u="none" strike="noStrike" cap="none">
                <a:solidFill>
                  <a:srgbClr val="006699"/>
                </a:solidFill>
                <a:latin typeface="Consolas" panose="020B0609020204030204"/>
                <a:ea typeface="Consolas" panose="020B0609020204030204"/>
                <a:cs typeface="Consolas" panose="020B0609020204030204"/>
                <a:sym typeface="Consolas" panose="020B0609020204030204"/>
              </a:rPr>
              <a:t>for</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a:t>
            </a:r>
            <a:r>
              <a:rPr lang="en-US" sz="1400" b="1" i="0" u="none" strike="noStrike" cap="none">
                <a:solidFill>
                  <a:srgbClr val="808080"/>
                </a:solidFill>
                <a:latin typeface="Consolas" panose="020B0609020204030204"/>
                <a:ea typeface="Consolas" panose="020B0609020204030204"/>
                <a:cs typeface="Consolas" panose="020B0609020204030204"/>
                <a:sym typeface="Consolas" panose="020B0609020204030204"/>
              </a:rPr>
              <a:t>int</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i = 0; i &lt; n; i++) {</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1" i="0" u="none" strike="noStrike" cap="none">
                <a:solidFill>
                  <a:srgbClr val="808080"/>
                </a:solidFill>
                <a:latin typeface="Consolas" panose="020B0609020204030204"/>
                <a:ea typeface="Consolas" panose="020B0609020204030204"/>
                <a:cs typeface="Consolas" panose="020B0609020204030204"/>
                <a:sym typeface="Consolas" panose="020B0609020204030204"/>
              </a:rPr>
              <a:t>int</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sum = 0;</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1" i="0" u="none" strike="noStrike" cap="none">
                <a:solidFill>
                  <a:srgbClr val="006699"/>
                </a:solidFill>
                <a:latin typeface="Consolas" panose="020B0609020204030204"/>
                <a:ea typeface="Consolas" panose="020B0609020204030204"/>
                <a:cs typeface="Consolas" panose="020B0609020204030204"/>
                <a:sym typeface="Consolas" panose="020B0609020204030204"/>
              </a:rPr>
              <a:t>for</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a:t>
            </a:r>
            <a:r>
              <a:rPr lang="en-US" sz="1400" b="1" i="0" u="none" strike="noStrike" cap="none">
                <a:solidFill>
                  <a:srgbClr val="808080"/>
                </a:solidFill>
                <a:latin typeface="Consolas" panose="020B0609020204030204"/>
                <a:ea typeface="Consolas" panose="020B0609020204030204"/>
                <a:cs typeface="Consolas" panose="020B0609020204030204"/>
                <a:sym typeface="Consolas" panose="020B0609020204030204"/>
              </a:rPr>
              <a:t>int</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j = 0; j &lt;= i; j++)</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sum += L[j];</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MRT += sum;</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MRT /= n;</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cout &lt;&lt; </a:t>
            </a:r>
            <a:r>
              <a:rPr lang="en-US" sz="1400" b="0" i="0" u="none" strike="noStrike" cap="none">
                <a:solidFill>
                  <a:srgbClr val="0000FF"/>
                </a:solidFill>
                <a:latin typeface="Consolas" panose="020B0609020204030204"/>
                <a:ea typeface="Consolas" panose="020B0609020204030204"/>
                <a:cs typeface="Consolas" panose="020B0609020204030204"/>
                <a:sym typeface="Consolas" panose="020B0609020204030204"/>
              </a:rPr>
              <a:t>"Minimum Retrieval Time of this"</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FF"/>
                </a:solidFill>
                <a:latin typeface="Consolas" panose="020B0609020204030204"/>
                <a:ea typeface="Consolas" panose="020B0609020204030204"/>
                <a:cs typeface="Consolas" panose="020B0609020204030204"/>
                <a:sym typeface="Consolas" panose="020B0609020204030204"/>
              </a:rPr>
              <a:t>" order is "</a:t>
            </a: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&lt;&lt; MRT;</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4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 name="Text Box 3"/>
          <p:cNvSpPr txBox="1"/>
          <p:nvPr/>
        </p:nvSpPr>
        <p:spPr>
          <a:xfrm>
            <a:off x="6574790" y="1332230"/>
            <a:ext cx="2473325" cy="368300"/>
          </a:xfrm>
          <a:prstGeom prst="rect">
            <a:avLst/>
          </a:prstGeom>
          <a:noFill/>
        </p:spPr>
        <p:txBody>
          <a:bodyPr wrap="square" rtlCol="0">
            <a:spAutoFit/>
          </a:bodyPr>
          <a:p>
            <a:r>
              <a:rPr lang="en-US" sz="1800"/>
              <a:t>O(nlogn)</a:t>
            </a:r>
            <a:endParaRPr lang="en-US" sz="1800"/>
          </a:p>
        </p:txBody>
      </p:sp>
      <p:sp>
        <p:nvSpPr>
          <p:cNvPr id="2" name="Text Box 1"/>
          <p:cNvSpPr txBox="1"/>
          <p:nvPr/>
        </p:nvSpPr>
        <p:spPr>
          <a:xfrm>
            <a:off x="6671945" y="2853055"/>
            <a:ext cx="2473325" cy="368300"/>
          </a:xfrm>
          <a:prstGeom prst="rect">
            <a:avLst/>
          </a:prstGeom>
          <a:noFill/>
        </p:spPr>
        <p:txBody>
          <a:bodyPr wrap="square" rtlCol="0">
            <a:spAutoFit/>
          </a:bodyPr>
          <a:p>
            <a:r>
              <a:rPr lang="en-US" sz="1800"/>
              <a:t>O(n)</a:t>
            </a:r>
            <a:endParaRPr lang="en-US" sz="1800"/>
          </a:p>
        </p:txBody>
      </p:sp>
      <p:sp>
        <p:nvSpPr>
          <p:cNvPr id="3" name="Text Box 2"/>
          <p:cNvSpPr txBox="1"/>
          <p:nvPr/>
        </p:nvSpPr>
        <p:spPr>
          <a:xfrm>
            <a:off x="4511675" y="4373880"/>
            <a:ext cx="2473325" cy="368300"/>
          </a:xfrm>
          <a:prstGeom prst="rect">
            <a:avLst/>
          </a:prstGeom>
          <a:noFill/>
        </p:spPr>
        <p:txBody>
          <a:bodyPr wrap="square" rtlCol="0">
            <a:spAutoFit/>
          </a:bodyPr>
          <a:p>
            <a:r>
              <a:rPr lang="en-US" sz="1800"/>
              <a:t>O(n</a:t>
            </a:r>
            <a:r>
              <a:rPr lang="en-US" sz="1800" baseline="30000">
                <a:solidFill>
                  <a:srgbClr val="000000"/>
                </a:solidFill>
                <a:uFillTx/>
                <a:latin typeface="Arial" panose="020B0604020202020204" pitchFamily="34" charset="0"/>
              </a:rPr>
              <a:t>2</a:t>
            </a:r>
            <a:r>
              <a:rPr lang="en-US" sz="1800"/>
              <a:t>)</a:t>
            </a:r>
            <a:endParaRPr 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spid="4" grpId="0"/>
      <p:bldP spid="4" grpId="1"/>
      <p:bldP spid="2" grpId="0"/>
      <p:bldP spid="2" grpId="1"/>
      <p:bldP spid="3" grpId="0"/>
      <p:bldP spid="3"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313" name="Shape 313"/>
        <p:cNvGrpSpPr/>
        <p:nvPr/>
      </p:nvGrpSpPr>
      <p:grpSpPr>
        <a:xfrm>
          <a:off x="0" y="0"/>
          <a:ext cx="0" cy="0"/>
          <a:chOff x="0" y="0"/>
          <a:chExt cx="0" cy="0"/>
        </a:xfrm>
      </p:grpSpPr>
      <p:sp>
        <p:nvSpPr>
          <p:cNvPr id="314" name="Google Shape;314;p33"/>
          <p:cNvSpPr txBox="1"/>
          <p:nvPr>
            <p:ph type="title"/>
          </p:nvPr>
        </p:nvSpPr>
        <p:spPr>
          <a:xfrm>
            <a:off x="2135155" y="141190"/>
            <a:ext cx="10515600" cy="32524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F5496"/>
              </a:buClr>
              <a:buSzPct val="100000"/>
              <a:buFont typeface="Calibri" panose="020F0502020204030204"/>
              <a:buNone/>
            </a:pPr>
            <a:r>
              <a:rPr lang="en-US"/>
              <a:t>Algorithm and Time Complexity</a:t>
            </a:r>
            <a:endParaRPr lang="en-US"/>
          </a:p>
        </p:txBody>
      </p:sp>
      <p:sp>
        <p:nvSpPr>
          <p:cNvPr id="315" name="Google Shape;315;p33"/>
          <p:cNvSpPr txBox="1"/>
          <p:nvPr>
            <p:ph type="body" idx="1"/>
          </p:nvPr>
        </p:nvSpPr>
        <p:spPr>
          <a:xfrm>
            <a:off x="719443" y="908404"/>
            <a:ext cx="5665012" cy="4431665"/>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6699"/>
              </a:buClr>
              <a:buSzPts val="1400"/>
              <a:buFont typeface="Arial" panose="020B0604020202020204"/>
              <a:buNone/>
            </a:pPr>
            <a:r>
              <a:rPr lang="en-US" sz="1800" b="1" i="0" u="none" strike="noStrike" cap="none">
                <a:solidFill>
                  <a:srgbClr val="006699"/>
                </a:solidFill>
                <a:latin typeface="Consolas" panose="020B0609020204030204"/>
                <a:ea typeface="Consolas" panose="020B0609020204030204"/>
                <a:cs typeface="Consolas" panose="020B0609020204030204"/>
                <a:sym typeface="Consolas" panose="020B0609020204030204"/>
              </a:rPr>
              <a:t>Algorithm</a:t>
            </a:r>
            <a:r>
              <a:rPr lang="en-US" sz="18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8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findOrderMRT(</a:t>
            </a:r>
            <a:r>
              <a:rPr lang="en-US" sz="1800" b="1" i="0" u="none" strike="noStrike" cap="none">
                <a:solidFill>
                  <a:srgbClr val="808080"/>
                </a:solidFill>
                <a:latin typeface="Consolas" panose="020B0609020204030204"/>
                <a:ea typeface="Consolas" panose="020B0609020204030204"/>
                <a:cs typeface="Consolas" panose="020B0609020204030204"/>
                <a:sym typeface="Consolas" panose="020B0609020204030204"/>
              </a:rPr>
              <a:t>L,n</a:t>
            </a:r>
            <a:r>
              <a:rPr lang="en-US" sz="18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 Step 1: Sort array in ascending order </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8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endParaRPr lang="en-US" sz="1800" b="0" i="0" u="none" strike="noStrike" cap="none">
              <a:solidFill>
                <a:srgbClr val="273239"/>
              </a:solidFill>
              <a:latin typeface="Consolas" panose="020B0609020204030204"/>
              <a:ea typeface="Consolas" panose="020B0609020204030204"/>
              <a:cs typeface="Consolas" panose="020B0609020204030204"/>
              <a:sym typeface="Consolas" panose="020B060902020403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8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Step 2:     </a:t>
            </a:r>
            <a:r>
              <a:rPr lang="en-US" sz="1800" b="0" i="0" u="none" strike="noStrike" cap="none">
                <a:solidFill>
                  <a:srgbClr val="008200"/>
                </a:solidFill>
                <a:latin typeface="Consolas" panose="020B0609020204030204"/>
                <a:ea typeface="Consolas" panose="020B0609020204030204"/>
                <a:cs typeface="Consolas" panose="020B0609020204030204"/>
                <a:sym typeface="Consolas" panose="020B0609020204030204"/>
              </a:rPr>
              <a:t>// MRT - Mean Retrieval Time</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8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8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MRT = 0;</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8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800" b="1" i="0" u="none" strike="noStrike" cap="none">
                <a:solidFill>
                  <a:srgbClr val="006699"/>
                </a:solidFill>
                <a:latin typeface="Consolas" panose="020B0609020204030204"/>
                <a:ea typeface="Consolas" panose="020B0609020204030204"/>
                <a:cs typeface="Consolas" panose="020B0609020204030204"/>
                <a:sym typeface="Consolas" panose="020B0609020204030204"/>
              </a:rPr>
              <a:t>for</a:t>
            </a:r>
            <a:r>
              <a:rPr lang="en-US" sz="18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8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a:t>
            </a:r>
            <a:r>
              <a:rPr lang="en-US" sz="1800" b="1" i="0" u="none" strike="noStrike" cap="none">
                <a:solidFill>
                  <a:srgbClr val="808080"/>
                </a:solidFill>
                <a:latin typeface="Consolas" panose="020B0609020204030204"/>
                <a:ea typeface="Consolas" panose="020B0609020204030204"/>
                <a:cs typeface="Consolas" panose="020B0609020204030204"/>
                <a:sym typeface="Consolas" panose="020B0609020204030204"/>
              </a:rPr>
              <a:t>int</a:t>
            </a:r>
            <a:r>
              <a:rPr lang="en-US" sz="18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8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i = 0; i &lt; n; i++) {</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8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800" b="1" i="0" u="none" strike="noStrike" cap="none">
                <a:solidFill>
                  <a:srgbClr val="808080"/>
                </a:solidFill>
                <a:latin typeface="Consolas" panose="020B0609020204030204"/>
                <a:ea typeface="Consolas" panose="020B0609020204030204"/>
                <a:cs typeface="Consolas" panose="020B0609020204030204"/>
                <a:sym typeface="Consolas" panose="020B0609020204030204"/>
              </a:rPr>
              <a:t>int</a:t>
            </a:r>
            <a:r>
              <a:rPr lang="en-US" sz="18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8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sum = 0;</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8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800" b="1" i="0" u="none" strike="noStrike" cap="none">
                <a:solidFill>
                  <a:srgbClr val="006699"/>
                </a:solidFill>
                <a:latin typeface="Consolas" panose="020B0609020204030204"/>
                <a:ea typeface="Consolas" panose="020B0609020204030204"/>
                <a:cs typeface="Consolas" panose="020B0609020204030204"/>
                <a:sym typeface="Consolas" panose="020B0609020204030204"/>
              </a:rPr>
              <a:t>for</a:t>
            </a:r>
            <a:r>
              <a:rPr lang="en-US" sz="18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8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a:t>
            </a:r>
            <a:r>
              <a:rPr lang="en-US" sz="1800" b="1" i="0" u="none" strike="noStrike" cap="none">
                <a:solidFill>
                  <a:srgbClr val="808080"/>
                </a:solidFill>
                <a:latin typeface="Consolas" panose="020B0609020204030204"/>
                <a:ea typeface="Consolas" panose="020B0609020204030204"/>
                <a:cs typeface="Consolas" panose="020B0609020204030204"/>
                <a:sym typeface="Consolas" panose="020B0609020204030204"/>
              </a:rPr>
              <a:t>int</a:t>
            </a:r>
            <a:r>
              <a:rPr lang="en-US" sz="18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8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j = 0; j &lt;= i; j++)</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8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8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sum += L[j];</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8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8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MRT += sum;</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8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8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8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8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MRT /= n;</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8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8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cout &lt;&lt; </a:t>
            </a:r>
            <a:r>
              <a:rPr lang="en-US" sz="1800" b="0" i="0" u="none" strike="noStrike" cap="none">
                <a:solidFill>
                  <a:srgbClr val="0000FF"/>
                </a:solidFill>
                <a:latin typeface="Consolas" panose="020B0609020204030204"/>
                <a:ea typeface="Consolas" panose="020B0609020204030204"/>
                <a:cs typeface="Consolas" panose="020B0609020204030204"/>
                <a:sym typeface="Consolas" panose="020B0609020204030204"/>
              </a:rPr>
              <a:t>"Minimum Retrieval Time of this"</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8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800" b="0" i="0" u="none" strike="noStrike" cap="none">
                <a:solidFill>
                  <a:srgbClr val="0000FF"/>
                </a:solidFill>
                <a:latin typeface="Consolas" panose="020B0609020204030204"/>
                <a:ea typeface="Consolas" panose="020B0609020204030204"/>
                <a:cs typeface="Consolas" panose="020B0609020204030204"/>
                <a:sym typeface="Consolas" panose="020B0609020204030204"/>
              </a:rPr>
              <a:t>" order is "</a:t>
            </a:r>
            <a:r>
              <a:rPr lang="en-US" sz="18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r>
              <a:rPr lang="en-US" sz="18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&lt;&lt; MRT;</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800" b="0" i="0" u="none" strike="noStrike" cap="none">
                <a:solidFill>
                  <a:srgbClr val="000000"/>
                </a:solidFill>
                <a:latin typeface="Consolas" panose="020B0609020204030204"/>
                <a:ea typeface="Consolas" panose="020B0609020204030204"/>
                <a:cs typeface="Consolas" panose="020B0609020204030204"/>
                <a:sym typeface="Consolas" panose="020B0609020204030204"/>
              </a:rPr>
              <a:t>}</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1400"/>
              <a:buFont typeface="Arial" panose="020B0604020202020204"/>
              <a:buNone/>
            </a:pPr>
            <a:r>
              <a:rPr lang="en-US" sz="18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16" name="Google Shape;316;p33"/>
          <p:cNvSpPr/>
          <p:nvPr/>
        </p:nvSpPr>
        <p:spPr>
          <a:xfrm>
            <a:off x="7147248" y="4931127"/>
            <a:ext cx="5130281" cy="679653"/>
          </a:xfrm>
          <a:prstGeom prst="rect">
            <a:avLst/>
          </a:prstGeom>
          <a:noFill/>
          <a:ln>
            <a:noFill/>
          </a:ln>
        </p:spPr>
        <p:txBody>
          <a:bodyPr spcFirstLastPara="1" wrap="square" lIns="0" tIns="0" rIns="0" bIns="63475" anchor="ctr" anchorCtr="0">
            <a:noAutofit/>
          </a:bodyPr>
          <a:lstStyle/>
          <a:p>
            <a:pPr marL="0" marR="0" lvl="0" indent="0" algn="l" rtl="0">
              <a:lnSpc>
                <a:spcPct val="100000"/>
              </a:lnSpc>
              <a:spcBef>
                <a:spcPts val="0"/>
              </a:spcBef>
              <a:spcAft>
                <a:spcPts val="0"/>
              </a:spcAft>
              <a:buClr>
                <a:srgbClr val="273239"/>
              </a:buClr>
              <a:buSzPts val="2000"/>
              <a:buFont typeface="Consolas" panose="020B0609020204030204"/>
              <a:buNone/>
            </a:pPr>
            <a:r>
              <a:rPr lang="en-US" sz="20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for (int i = 0; i &lt; n; i++)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73239"/>
              </a:buClr>
              <a:buSzPts val="2000"/>
              <a:buFont typeface="Consolas" panose="020B0609020204030204"/>
              <a:buNone/>
            </a:pPr>
            <a:r>
              <a:rPr lang="en-US" sz="2000" b="0" i="0" u="none" strike="noStrike" cap="none">
                <a:solidFill>
                  <a:srgbClr val="273239"/>
                </a:solidFill>
                <a:latin typeface="Consolas" panose="020B0609020204030204"/>
                <a:ea typeface="Consolas" panose="020B0609020204030204"/>
                <a:cs typeface="Consolas" panose="020B0609020204030204"/>
                <a:sym typeface="Consolas" panose="020B0609020204030204"/>
              </a:rPr>
              <a:t>  MRT += (n - i) * L[i];</a:t>
            </a: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 </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 Box 1"/>
          <p:cNvSpPr txBox="1"/>
          <p:nvPr/>
        </p:nvSpPr>
        <p:spPr>
          <a:xfrm>
            <a:off x="7031990" y="1125220"/>
            <a:ext cx="2473325" cy="368300"/>
          </a:xfrm>
          <a:prstGeom prst="rect">
            <a:avLst/>
          </a:prstGeom>
          <a:noFill/>
        </p:spPr>
        <p:txBody>
          <a:bodyPr wrap="square" rtlCol="0">
            <a:spAutoFit/>
          </a:bodyPr>
          <a:p>
            <a:r>
              <a:rPr lang="en-US" sz="1800"/>
              <a:t>O(nlogn)</a:t>
            </a:r>
            <a:endParaRPr lang="en-US" sz="1800"/>
          </a:p>
        </p:txBody>
      </p:sp>
      <p:sp>
        <p:nvSpPr>
          <p:cNvPr id="3" name="Text Box 2"/>
          <p:cNvSpPr txBox="1"/>
          <p:nvPr/>
        </p:nvSpPr>
        <p:spPr>
          <a:xfrm>
            <a:off x="7104380" y="2421255"/>
            <a:ext cx="2473325" cy="368300"/>
          </a:xfrm>
          <a:prstGeom prst="rect">
            <a:avLst/>
          </a:prstGeom>
          <a:noFill/>
        </p:spPr>
        <p:txBody>
          <a:bodyPr wrap="square" rtlCol="0">
            <a:spAutoFit/>
          </a:bodyPr>
          <a:p>
            <a:r>
              <a:rPr lang="en-US" sz="1800"/>
              <a:t>O(n</a:t>
            </a:r>
            <a:r>
              <a:rPr lang="en-US" sz="1800" baseline="30000">
                <a:solidFill>
                  <a:srgbClr val="000000"/>
                </a:solidFill>
                <a:uFillTx/>
                <a:latin typeface="Arial" panose="020B0604020202020204" pitchFamily="34" charset="0"/>
              </a:rPr>
              <a:t>2</a:t>
            </a:r>
            <a:r>
              <a:rPr lang="en-US" sz="1800"/>
              <a:t>)</a:t>
            </a:r>
            <a:endParaRPr lang="en-US" sz="1800"/>
          </a:p>
        </p:txBody>
      </p:sp>
      <p:sp>
        <p:nvSpPr>
          <p:cNvPr id="4" name="Text Box 3"/>
          <p:cNvSpPr txBox="1"/>
          <p:nvPr/>
        </p:nvSpPr>
        <p:spPr>
          <a:xfrm>
            <a:off x="9552305" y="5740400"/>
            <a:ext cx="2473325" cy="368300"/>
          </a:xfrm>
          <a:prstGeom prst="rect">
            <a:avLst/>
          </a:prstGeom>
          <a:noFill/>
        </p:spPr>
        <p:txBody>
          <a:bodyPr wrap="square" rtlCol="0">
            <a:spAutoFit/>
          </a:bodyPr>
          <a:p>
            <a:r>
              <a:rPr lang="en-US" sz="1800"/>
              <a:t>O(n)</a:t>
            </a:r>
            <a:endParaRPr lang="en-US" sz="1800"/>
          </a:p>
        </p:txBody>
      </p:sp>
      <p:sp>
        <p:nvSpPr>
          <p:cNvPr id="5" name="Text Box 4"/>
          <p:cNvSpPr txBox="1"/>
          <p:nvPr/>
        </p:nvSpPr>
        <p:spPr>
          <a:xfrm>
            <a:off x="2423795" y="6237605"/>
            <a:ext cx="8397875" cy="368300"/>
          </a:xfrm>
          <a:prstGeom prst="rect">
            <a:avLst/>
          </a:prstGeom>
          <a:noFill/>
        </p:spPr>
        <p:txBody>
          <a:bodyPr wrap="square" rtlCol="0">
            <a:spAutoFit/>
          </a:bodyPr>
          <a:p>
            <a:r>
              <a:rPr lang="en-US" sz="1800"/>
              <a:t>Time complexity of </a:t>
            </a:r>
            <a:r>
              <a:rPr lang="en-US" sz="1800">
                <a:sym typeface="+mn-ea"/>
              </a:rPr>
              <a:t>O(n</a:t>
            </a:r>
            <a:r>
              <a:rPr lang="en-US" sz="1800" baseline="30000">
                <a:uFillTx/>
                <a:latin typeface="Arial" panose="020B0604020202020204" pitchFamily="34" charset="0"/>
                <a:sym typeface="+mn-ea"/>
              </a:rPr>
              <a:t>2</a:t>
            </a:r>
            <a:r>
              <a:rPr lang="en-US" sz="1800">
                <a:sym typeface="+mn-ea"/>
              </a:rPr>
              <a:t>)  or O(nlogn)</a:t>
            </a:r>
            <a:endParaRPr lang="en-US" sz="180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749935" y="2214245"/>
              <a:ext cx="4957445" cy="1723390"/>
            </p14:xfrm>
          </p:contentPart>
        </mc:Choice>
        <mc:Fallback xmlns="">
          <p:pic>
            <p:nvPicPr>
              <p:cNvPr id="6" name="Ink 5"/>
            </p:nvPicPr>
            <p:blipFill>
              <a:blip r:embed="rId2"/>
            </p:blipFill>
            <p:spPr>
              <a:xfrm>
                <a:off x="749935" y="2214245"/>
                <a:ext cx="4957445" cy="172339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6"/>
                                        </p:tgtEl>
                                        <p:attrNameLst>
                                          <p:attrName>style.visibility</p:attrName>
                                        </p:attrNameLst>
                                      </p:cBhvr>
                                      <p:to>
                                        <p:strVal val="visible"/>
                                      </p:to>
                                    </p:set>
                                    <p:anim calcmode="lin" valueType="num">
                                      <p:cBhvr additive="base">
                                        <p:cTn id="19" dur="500" fill="hold"/>
                                        <p:tgtEl>
                                          <p:spTgt spid="316"/>
                                        </p:tgtEl>
                                        <p:attrNameLst>
                                          <p:attrName>ppt_x</p:attrName>
                                        </p:attrNameLst>
                                      </p:cBhvr>
                                      <p:tavLst>
                                        <p:tav tm="0">
                                          <p:val>
                                            <p:strVal val="#ppt_x"/>
                                          </p:val>
                                        </p:tav>
                                        <p:tav tm="100000">
                                          <p:val>
                                            <p:strVal val="#ppt_x"/>
                                          </p:val>
                                        </p:tav>
                                      </p:tavLst>
                                    </p:anim>
                                    <p:anim calcmode="lin" valueType="num">
                                      <p:cBhvr additive="base">
                                        <p:cTn id="20" dur="500" fill="hold"/>
                                        <p:tgtEl>
                                          <p:spTgt spid="3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spid="2" grpId="0"/>
      <p:bldP spid="2" grpId="1"/>
      <p:bldP spid="3" grpId="0"/>
      <p:bldP spid="3" grpId="1"/>
      <p:bldP spid="316" grpId="0"/>
      <p:bldP spid="316" grpId="1"/>
      <p:bldP spid="4" grpId="0"/>
      <p:bldP spid="4" grpId="1"/>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359785" y="45085"/>
            <a:ext cx="3931920" cy="353695"/>
          </a:xfrm>
        </p:spPr>
        <p:txBody>
          <a:bodyPr>
            <a:normAutofit fontScale="90000"/>
          </a:bodyPr>
          <a:p>
            <a:r>
              <a:rPr lang="en-US"/>
              <a:t>Example</a:t>
            </a:r>
            <a:endParaRPr lang="en-US"/>
          </a:p>
        </p:txBody>
      </p:sp>
      <p:sp>
        <p:nvSpPr>
          <p:cNvPr id="3" name="Text Placeholder 2"/>
          <p:cNvSpPr/>
          <p:nvPr>
            <p:ph type="body" idx="1"/>
          </p:nvPr>
        </p:nvSpPr>
        <p:spPr>
          <a:xfrm>
            <a:off x="263525" y="398780"/>
            <a:ext cx="10902950" cy="3811905"/>
          </a:xfrm>
        </p:spPr>
        <p:txBody>
          <a:bodyPr/>
          <a:p>
            <a:pPr marL="114300" indent="0">
              <a:buNone/>
            </a:pPr>
            <a:r>
              <a:rPr lang="en-US"/>
              <a:t>Example: Given the program lengths L = {12, 34, 56, 73, 24, 11, 34, 56, 78, 91, 34, 91, 45}. Store them on three tapes and minimize MRT</a:t>
            </a:r>
            <a:endParaRPr lang="en-US"/>
          </a:p>
        </p:txBody>
      </p:sp>
      <p:graphicFrame>
        <p:nvGraphicFramePr>
          <p:cNvPr id="4" name="Picture Placeholder 3"/>
          <p:cNvGraphicFramePr/>
          <p:nvPr>
            <p:ph type="pic" idx="2"/>
          </p:nvPr>
        </p:nvGraphicFramePr>
        <p:xfrm>
          <a:off x="263525" y="1049655"/>
          <a:ext cx="9603740" cy="1687195"/>
        </p:xfrm>
        <a:graphic>
          <a:graphicData uri="http://schemas.openxmlformats.org/presentationml/2006/ole">
            <mc:AlternateContent xmlns:mc="http://schemas.openxmlformats.org/markup-compatibility/2006">
              <mc:Choice xmlns:v="urn:schemas-microsoft-com:vml" Requires="v">
                <p:oleObj spid="_x0000_s5" name="" r:id="rId1" imgW="6438900" imgH="1343025" progId="Paint.Picture">
                  <p:embed/>
                </p:oleObj>
              </mc:Choice>
              <mc:Fallback>
                <p:oleObj name="" r:id="rId1" imgW="6438900" imgH="1343025" progId="Paint.Picture">
                  <p:embed/>
                  <p:pic>
                    <p:nvPicPr>
                      <p:cNvPr id="0" name="Picture 4"/>
                      <p:cNvPicPr/>
                      <p:nvPr/>
                    </p:nvPicPr>
                    <p:blipFill>
                      <a:blip r:embed="rId2"/>
                      <a:stretch>
                        <a:fillRect/>
                      </a:stretch>
                    </p:blipFill>
                    <p:spPr>
                      <a:xfrm>
                        <a:off x="263525" y="1049655"/>
                        <a:ext cx="9603740" cy="1687195"/>
                      </a:xfrm>
                      <a:prstGeom prst="rect">
                        <a:avLst/>
                      </a:prstGeom>
                    </p:spPr>
                  </p:pic>
                </p:oleObj>
              </mc:Fallback>
            </mc:AlternateContent>
          </a:graphicData>
        </a:graphic>
      </p:graphicFrame>
      <p:graphicFrame>
        <p:nvGraphicFramePr>
          <p:cNvPr id="6" name="Object 5"/>
          <p:cNvGraphicFramePr/>
          <p:nvPr/>
        </p:nvGraphicFramePr>
        <p:xfrm>
          <a:off x="335280" y="2853055"/>
          <a:ext cx="9531985" cy="2018030"/>
        </p:xfrm>
        <a:graphic>
          <a:graphicData uri="http://schemas.openxmlformats.org/presentationml/2006/ole">
            <mc:AlternateContent xmlns:mc="http://schemas.openxmlformats.org/markup-compatibility/2006">
              <mc:Choice xmlns:v="urn:schemas-microsoft-com:vml" Requires="v">
                <p:oleObj spid="_x0000_s7" name="" r:id="rId3" imgW="6324600" imgH="1752600" progId="Paint.Picture">
                  <p:embed/>
                </p:oleObj>
              </mc:Choice>
              <mc:Fallback>
                <p:oleObj name="" r:id="rId3" imgW="6324600" imgH="1752600" progId="Paint.Picture">
                  <p:embed/>
                  <p:pic>
                    <p:nvPicPr>
                      <p:cNvPr id="0" name="Picture 6"/>
                      <p:cNvPicPr/>
                      <p:nvPr/>
                    </p:nvPicPr>
                    <p:blipFill>
                      <a:blip r:embed="rId4"/>
                      <a:stretch>
                        <a:fillRect/>
                      </a:stretch>
                    </p:blipFill>
                    <p:spPr>
                      <a:xfrm>
                        <a:off x="335280" y="2853055"/>
                        <a:ext cx="9531985" cy="2018030"/>
                      </a:xfrm>
                      <a:prstGeom prst="rect">
                        <a:avLst/>
                      </a:prstGeom>
                    </p:spPr>
                  </p:pic>
                </p:oleObj>
              </mc:Fallback>
            </mc:AlternateContent>
          </a:graphicData>
        </a:graphic>
      </p:graphicFrame>
      <p:graphicFrame>
        <p:nvGraphicFramePr>
          <p:cNvPr id="8" name="Object 7"/>
          <p:cNvGraphicFramePr/>
          <p:nvPr/>
        </p:nvGraphicFramePr>
        <p:xfrm>
          <a:off x="191135" y="4961890"/>
          <a:ext cx="9623425" cy="1895475"/>
        </p:xfrm>
        <a:graphic>
          <a:graphicData uri="http://schemas.openxmlformats.org/presentationml/2006/ole">
            <mc:AlternateContent xmlns:mc="http://schemas.openxmlformats.org/markup-compatibility/2006">
              <mc:Choice xmlns:v="urn:schemas-microsoft-com:vml" Requires="v">
                <p:oleObj spid="_x0000_s9" name="" r:id="rId5" imgW="6315075" imgH="1800225" progId="Paint.Picture">
                  <p:embed/>
                </p:oleObj>
              </mc:Choice>
              <mc:Fallback>
                <p:oleObj name="" r:id="rId5" imgW="6315075" imgH="1800225" progId="Paint.Picture">
                  <p:embed/>
                  <p:pic>
                    <p:nvPicPr>
                      <p:cNvPr id="0" name="Picture 8"/>
                      <p:cNvPicPr/>
                      <p:nvPr/>
                    </p:nvPicPr>
                    <p:blipFill>
                      <a:blip r:embed="rId6"/>
                      <a:stretch>
                        <a:fillRect/>
                      </a:stretch>
                    </p:blipFill>
                    <p:spPr>
                      <a:xfrm>
                        <a:off x="191135" y="4961890"/>
                        <a:ext cx="9623425" cy="189547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4" name="Text Placeholder 3"/>
          <p:cNvSpPr/>
          <p:nvPr>
            <p:ph type="body" idx="1"/>
          </p:nvPr>
        </p:nvSpPr>
        <p:spPr/>
        <p:txBody>
          <a:bodyPr/>
          <a:p>
            <a:endParaRPr lang="en-US"/>
          </a:p>
        </p:txBody>
      </p:sp>
      <p:graphicFrame>
        <p:nvGraphicFramePr>
          <p:cNvPr id="5" name="Picture Placeholder 4"/>
          <p:cNvGraphicFramePr>
            <a:graphicFrameLocks noChangeAspect="1"/>
          </p:cNvGraphicFramePr>
          <p:nvPr>
            <p:ph type="pic" idx="2"/>
          </p:nvPr>
        </p:nvGraphicFramePr>
        <p:xfrm>
          <a:off x="695325" y="635"/>
          <a:ext cx="10728960" cy="3498215"/>
        </p:xfrm>
        <a:graphic>
          <a:graphicData uri="http://schemas.openxmlformats.org/presentationml/2006/ole">
            <mc:AlternateContent xmlns:mc="http://schemas.openxmlformats.org/markup-compatibility/2006">
              <mc:Choice xmlns:v="urn:schemas-microsoft-com:vml" Requires="v">
                <p:oleObj spid="_x0000_s6" name="" r:id="rId1" imgW="6305550" imgH="2943225" progId="Paint.Picture">
                  <p:embed/>
                </p:oleObj>
              </mc:Choice>
              <mc:Fallback>
                <p:oleObj name="" r:id="rId1" imgW="6305550" imgH="2943225" progId="Paint.Picture">
                  <p:embed/>
                  <p:pic>
                    <p:nvPicPr>
                      <p:cNvPr id="0" name="Picture 5"/>
                      <p:cNvPicPr/>
                      <p:nvPr/>
                    </p:nvPicPr>
                    <p:blipFill>
                      <a:blip r:embed="rId2"/>
                      <a:stretch>
                        <a:fillRect/>
                      </a:stretch>
                    </p:blipFill>
                    <p:spPr>
                      <a:xfrm>
                        <a:off x="695325" y="635"/>
                        <a:ext cx="10728960" cy="3498215"/>
                      </a:xfrm>
                      <a:prstGeom prst="rect">
                        <a:avLst/>
                      </a:prstGeom>
                    </p:spPr>
                  </p:pic>
                </p:oleObj>
              </mc:Fallback>
            </mc:AlternateContent>
          </a:graphicData>
        </a:graphic>
      </p:graphicFrame>
      <p:graphicFrame>
        <p:nvGraphicFramePr>
          <p:cNvPr id="7" name="Object 6"/>
          <p:cNvGraphicFramePr/>
          <p:nvPr/>
        </p:nvGraphicFramePr>
        <p:xfrm>
          <a:off x="623570" y="3793490"/>
          <a:ext cx="10644505" cy="2971165"/>
        </p:xfrm>
        <a:graphic>
          <a:graphicData uri="http://schemas.openxmlformats.org/presentationml/2006/ole">
            <mc:AlternateContent xmlns:mc="http://schemas.openxmlformats.org/markup-compatibility/2006">
              <mc:Choice xmlns:v="urn:schemas-microsoft-com:vml" Requires="v">
                <p:oleObj spid="_x0000_s8" name="" r:id="rId3" imgW="4943475" imgH="2590800" progId="Paint.Picture">
                  <p:embed/>
                </p:oleObj>
              </mc:Choice>
              <mc:Fallback>
                <p:oleObj name="" r:id="rId3" imgW="4943475" imgH="2590800" progId="Paint.Picture">
                  <p:embed/>
                  <p:pic>
                    <p:nvPicPr>
                      <p:cNvPr id="0" name="Picture 7"/>
                      <p:cNvPicPr/>
                      <p:nvPr/>
                    </p:nvPicPr>
                    <p:blipFill>
                      <a:blip r:embed="rId4"/>
                      <a:stretch>
                        <a:fillRect/>
                      </a:stretch>
                    </p:blipFill>
                    <p:spPr>
                      <a:xfrm>
                        <a:off x="623570" y="3793490"/>
                        <a:ext cx="10644505" cy="297116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320" name="Shape 320"/>
        <p:cNvGrpSpPr/>
        <p:nvPr/>
      </p:nvGrpSpPr>
      <p:grpSpPr>
        <a:xfrm>
          <a:off x="0" y="0"/>
          <a:ext cx="0" cy="0"/>
          <a:chOff x="0" y="0"/>
          <a:chExt cx="0" cy="0"/>
        </a:xfrm>
      </p:grpSpPr>
      <p:sp>
        <p:nvSpPr>
          <p:cNvPr id="321" name="Google Shape;321;p34"/>
          <p:cNvSpPr txBox="1"/>
          <p:nvPr>
            <p:ph type="title"/>
          </p:nvPr>
        </p:nvSpPr>
        <p:spPr>
          <a:xfrm>
            <a:off x="3040224" y="-7341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400"/>
              <a:buFont typeface="Calibri" panose="020F0502020204030204"/>
              <a:buNone/>
            </a:pPr>
            <a:r>
              <a:rPr lang="en-US"/>
              <a:t>Optimal Merge Pattern</a:t>
            </a:r>
            <a:endParaRPr lang="en-US"/>
          </a:p>
        </p:txBody>
      </p:sp>
      <p:sp>
        <p:nvSpPr>
          <p:cNvPr id="322" name="Google Shape;322;p34"/>
          <p:cNvSpPr txBox="1"/>
          <p:nvPr/>
        </p:nvSpPr>
        <p:spPr>
          <a:xfrm>
            <a:off x="279918" y="1156996"/>
            <a:ext cx="6400800" cy="1628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How to merge 2 sorted lists?</a:t>
            </a:r>
            <a:endParaRPr sz="2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How to merge 4 sorted lists using 2 way merge?  </a:t>
            </a:r>
            <a:endPar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1800"/>
              <a:buFont typeface="Arial" panose="020B0604020202020204"/>
              <a:buNone/>
            </a:pPr>
            <a:endPar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Lists A,B,C,D with sizes 6, 5, 2 , 3 </a:t>
            </a:r>
            <a:endParaRPr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23" name="Google Shape;323;p34"/>
          <p:cNvSpPr txBox="1"/>
          <p:nvPr/>
        </p:nvSpPr>
        <p:spPr>
          <a:xfrm>
            <a:off x="191135" y="2924810"/>
            <a:ext cx="9163685" cy="3975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2000" b="1" i="0" u="none" strike="noStrike" cap="none">
                <a:solidFill>
                  <a:schemeClr val="dk1"/>
                </a:solidFill>
                <a:latin typeface="Calibri" panose="020F0502020204030204"/>
                <a:ea typeface="Calibri" panose="020F0502020204030204"/>
                <a:cs typeface="Calibri" panose="020F0502020204030204"/>
                <a:sym typeface="Calibri" panose="020F0502020204030204"/>
              </a:rPr>
              <a:t>Optimal Merge Pattern: Always merge two small sized lists first</a:t>
            </a:r>
            <a:endParaRPr lang="en-US" sz="20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28" name="Google Shape;328;p35"/>
          <p:cNvSpPr txBox="1"/>
          <p:nvPr/>
        </p:nvSpPr>
        <p:spPr>
          <a:xfrm>
            <a:off x="120650" y="3659505"/>
            <a:ext cx="10515600" cy="315912"/>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F5496"/>
              </a:buClr>
              <a:buSzPts val="1800"/>
              <a:buFont typeface="Calibri" panose="020F0502020204030204"/>
              <a:buNone/>
              <a:defRPr sz="4400" b="0" i="0" u="none" strike="noStrike" cap="none">
                <a:solidFill>
                  <a:srgbClr val="2F5496"/>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lnSpc>
                <a:spcPct val="90000"/>
              </a:lnSpc>
              <a:spcBef>
                <a:spcPts val="0"/>
              </a:spcBef>
              <a:spcAft>
                <a:spcPts val="0"/>
              </a:spcAft>
              <a:buClr>
                <a:srgbClr val="2F5496"/>
              </a:buClr>
              <a:buSzPct val="100000"/>
              <a:buFont typeface="Calibri" panose="020F0502020204030204"/>
              <a:buNone/>
            </a:pPr>
            <a:r>
              <a:rPr lang="en-US" sz="3600"/>
              <a:t>Example: </a:t>
            </a:r>
            <a:endParaRPr lang="en-US" sz="3600"/>
          </a:p>
        </p:txBody>
      </p:sp>
      <p:sp>
        <p:nvSpPr>
          <p:cNvPr id="329" name="Google Shape;329;p35"/>
          <p:cNvSpPr txBox="1"/>
          <p:nvPr>
            <p:ph type="body" idx="1"/>
          </p:nvPr>
        </p:nvSpPr>
        <p:spPr>
          <a:xfrm>
            <a:off x="2154724" y="3659505"/>
            <a:ext cx="10515600" cy="99837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sz="2300"/>
              <a:t>Lists : x1, x2, x3, x4, x5 </a:t>
            </a:r>
            <a:endParaRPr lang="en-US" sz="2300"/>
          </a:p>
          <a:p>
            <a:pPr marL="0" lvl="0" indent="0" algn="l" rtl="0">
              <a:lnSpc>
                <a:spcPct val="90000"/>
              </a:lnSpc>
              <a:spcBef>
                <a:spcPts val="1000"/>
              </a:spcBef>
              <a:spcAft>
                <a:spcPts val="0"/>
              </a:spcAft>
              <a:buClr>
                <a:schemeClr val="dk1"/>
              </a:buClr>
              <a:buSzPts val="2800"/>
              <a:buNone/>
            </a:pPr>
            <a:r>
              <a:rPr lang="en-US" sz="2300"/>
              <a:t>Sizes: 20, 30, 10, 5, 30</a:t>
            </a:r>
            <a:endParaRPr lang="en-US" sz="2300"/>
          </a:p>
          <a:p>
            <a:pPr marL="0" lvl="0" indent="0" algn="l" rtl="0">
              <a:lnSpc>
                <a:spcPct val="90000"/>
              </a:lnSpc>
              <a:spcBef>
                <a:spcPts val="1000"/>
              </a:spcBef>
              <a:spcAft>
                <a:spcPts val="0"/>
              </a:spcAft>
              <a:buClr>
                <a:schemeClr val="dk1"/>
              </a:buClr>
              <a:buSzPts val="2800"/>
              <a:buNone/>
            </a:pPr>
            <a:r>
              <a:rPr lang="en-US" sz="2300"/>
              <a:t>Find optimal merge pattern (pattern with minimum merging cost)</a:t>
            </a:r>
            <a:endParaRPr lang="en-US" sz="2300"/>
          </a:p>
        </p:txBody>
      </p:sp>
      <p:sp>
        <p:nvSpPr>
          <p:cNvPr id="3" name="Text Box 2"/>
          <p:cNvSpPr txBox="1"/>
          <p:nvPr/>
        </p:nvSpPr>
        <p:spPr>
          <a:xfrm>
            <a:off x="1070610" y="5514975"/>
            <a:ext cx="6393180" cy="306705"/>
          </a:xfrm>
          <a:prstGeom prst="rect">
            <a:avLst/>
          </a:prstGeom>
          <a:noFill/>
        </p:spPr>
        <p:txBody>
          <a:bodyPr wrap="square" rtlCol="0">
            <a:spAutoFit/>
          </a:bodyPr>
          <a:p>
            <a:r>
              <a:rPr lang="en-US"/>
              <a:t>Total Cost = </a:t>
            </a:r>
            <a:endParaRPr lang="en-US"/>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2402205" y="5527040"/>
              <a:ext cx="428625" cy="285750"/>
            </p14:xfrm>
          </p:contentPart>
        </mc:Choice>
        <mc:Fallback xmlns="">
          <p:pic>
            <p:nvPicPr>
              <p:cNvPr id="4" name="Ink 3"/>
            </p:nvPicPr>
            <p:blipFill>
              <a:blip r:embed="rId2"/>
            </p:blipFill>
            <p:spPr>
              <a:xfrm>
                <a:off x="2402205" y="5527040"/>
                <a:ext cx="428625" cy="28575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3572510" y="5669915"/>
              <a:ext cx="53340" cy="169545"/>
            </p14:xfrm>
          </p:contentPart>
        </mc:Choice>
        <mc:Fallback xmlns="">
          <p:pic>
            <p:nvPicPr>
              <p:cNvPr id="5" name="Ink 4"/>
            </p:nvPicPr>
            <p:blipFill>
              <a:blip r:embed="rId4"/>
            </p:blipFill>
            <p:spPr>
              <a:xfrm>
                <a:off x="3572510" y="5669915"/>
                <a:ext cx="53340" cy="16954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Ink 5"/>
              <p14:cNvContentPartPr/>
              <p14:nvPr/>
            </p14:nvContentPartPr>
            <p14:xfrm>
              <a:off x="3581400" y="5544820"/>
              <a:ext cx="17780" cy="360"/>
            </p14:xfrm>
          </p:contentPart>
        </mc:Choice>
        <mc:Fallback xmlns="">
          <p:pic>
            <p:nvPicPr>
              <p:cNvPr id="6" name="Ink 5"/>
            </p:nvPicPr>
            <p:blipFill>
              <a:blip r:embed="rId6"/>
            </p:blipFill>
            <p:spPr>
              <a:xfrm>
                <a:off x="3581400" y="5544820"/>
                <a:ext cx="17780" cy="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Ink 6"/>
              <p14:cNvContentPartPr/>
              <p14:nvPr/>
            </p14:nvContentPartPr>
            <p14:xfrm>
              <a:off x="4233545" y="5464810"/>
              <a:ext cx="213995" cy="213995"/>
            </p14:xfrm>
          </p:contentPart>
        </mc:Choice>
        <mc:Fallback xmlns="">
          <p:pic>
            <p:nvPicPr>
              <p:cNvPr id="7" name="Ink 6"/>
            </p:nvPicPr>
            <p:blipFill>
              <a:blip r:embed="rId8"/>
            </p:blipFill>
            <p:spPr>
              <a:xfrm>
                <a:off x="4233545" y="5464810"/>
                <a:ext cx="213995" cy="21399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Ink 7"/>
              <p14:cNvContentPartPr/>
              <p14:nvPr/>
            </p14:nvContentPartPr>
            <p14:xfrm>
              <a:off x="4126230" y="5384165"/>
              <a:ext cx="303530" cy="419735"/>
            </p14:xfrm>
          </p:contentPart>
        </mc:Choice>
        <mc:Fallback xmlns="">
          <p:pic>
            <p:nvPicPr>
              <p:cNvPr id="8" name="Ink 7"/>
            </p:nvPicPr>
            <p:blipFill>
              <a:blip r:embed="rId10"/>
            </p:blipFill>
            <p:spPr>
              <a:xfrm>
                <a:off x="4126230" y="5384165"/>
                <a:ext cx="303530" cy="41973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Ink 8"/>
              <p14:cNvContentPartPr/>
              <p14:nvPr/>
            </p14:nvContentPartPr>
            <p14:xfrm>
              <a:off x="4697730" y="5473700"/>
              <a:ext cx="294640" cy="285750"/>
            </p14:xfrm>
          </p:contentPart>
        </mc:Choice>
        <mc:Fallback xmlns="">
          <p:pic>
            <p:nvPicPr>
              <p:cNvPr id="9" name="Ink 8"/>
            </p:nvPicPr>
            <p:blipFill>
              <a:blip r:embed="rId12"/>
            </p:blipFill>
            <p:spPr>
              <a:xfrm>
                <a:off x="4697730" y="5473700"/>
                <a:ext cx="294640" cy="2857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Ink 9"/>
              <p14:cNvContentPartPr/>
              <p14:nvPr/>
            </p14:nvContentPartPr>
            <p14:xfrm>
              <a:off x="5126355" y="5687695"/>
              <a:ext cx="8890" cy="98425"/>
            </p14:xfrm>
          </p:contentPart>
        </mc:Choice>
        <mc:Fallback xmlns="">
          <p:pic>
            <p:nvPicPr>
              <p:cNvPr id="10" name="Ink 9"/>
            </p:nvPicPr>
            <p:blipFill>
              <a:blip r:embed="rId14"/>
            </p:blipFill>
            <p:spPr>
              <a:xfrm>
                <a:off x="5126355" y="5687695"/>
                <a:ext cx="8890" cy="9842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Ink 10"/>
              <p14:cNvContentPartPr/>
              <p14:nvPr/>
            </p14:nvContentPartPr>
            <p14:xfrm>
              <a:off x="5099685" y="5562600"/>
              <a:ext cx="17780" cy="360"/>
            </p14:xfrm>
          </p:contentPart>
        </mc:Choice>
        <mc:Fallback xmlns="">
          <p:pic>
            <p:nvPicPr>
              <p:cNvPr id="11" name="Ink 10"/>
            </p:nvPicPr>
            <p:blipFill>
              <a:blip r:embed="rId6"/>
            </p:blipFill>
            <p:spPr>
              <a:xfrm>
                <a:off x="5099685" y="5562600"/>
                <a:ext cx="17780" cy="36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Ink 11"/>
              <p14:cNvContentPartPr/>
              <p14:nvPr/>
            </p14:nvContentPartPr>
            <p14:xfrm>
              <a:off x="4939030" y="5401945"/>
              <a:ext cx="62230" cy="80645"/>
            </p14:xfrm>
          </p:contentPart>
        </mc:Choice>
        <mc:Fallback xmlns="">
          <p:pic>
            <p:nvPicPr>
              <p:cNvPr id="12" name="Ink 11"/>
            </p:nvPicPr>
            <p:blipFill>
              <a:blip r:embed="rId17"/>
            </p:blipFill>
            <p:spPr>
              <a:xfrm>
                <a:off x="4939030" y="5401945"/>
                <a:ext cx="62230" cy="8064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3" name="Ink 12"/>
              <p14:cNvContentPartPr/>
              <p14:nvPr/>
            </p14:nvContentPartPr>
            <p14:xfrm>
              <a:off x="4965700" y="5464810"/>
              <a:ext cx="17780" cy="360"/>
            </p14:xfrm>
          </p:contentPart>
        </mc:Choice>
        <mc:Fallback xmlns="">
          <p:pic>
            <p:nvPicPr>
              <p:cNvPr id="13" name="Ink 12"/>
            </p:nvPicPr>
            <p:blipFill>
              <a:blip r:embed="rId6"/>
            </p:blipFill>
            <p:spPr>
              <a:xfrm>
                <a:off x="4965700" y="5464810"/>
                <a:ext cx="17780" cy="36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4" name="Ink 13"/>
              <p14:cNvContentPartPr/>
              <p14:nvPr/>
            </p14:nvContentPartPr>
            <p14:xfrm>
              <a:off x="5233670" y="5429250"/>
              <a:ext cx="178435" cy="410210"/>
            </p14:xfrm>
          </p:contentPart>
        </mc:Choice>
        <mc:Fallback xmlns="">
          <p:pic>
            <p:nvPicPr>
              <p:cNvPr id="14" name="Ink 13"/>
            </p:nvPicPr>
            <p:blipFill>
              <a:blip r:embed="rId20"/>
            </p:blipFill>
            <p:spPr>
              <a:xfrm>
                <a:off x="5233670" y="5429250"/>
                <a:ext cx="178435" cy="41021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5" name="Ink 14"/>
              <p14:cNvContentPartPr/>
              <p14:nvPr/>
            </p14:nvContentPartPr>
            <p14:xfrm>
              <a:off x="2920365" y="5464810"/>
              <a:ext cx="187325" cy="347980"/>
            </p14:xfrm>
          </p:contentPart>
        </mc:Choice>
        <mc:Fallback xmlns="">
          <p:pic>
            <p:nvPicPr>
              <p:cNvPr id="15" name="Ink 14"/>
            </p:nvPicPr>
            <p:blipFill>
              <a:blip r:embed="rId22"/>
            </p:blipFill>
            <p:spPr>
              <a:xfrm>
                <a:off x="2920365" y="5464810"/>
                <a:ext cx="187325" cy="34798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6" name="Ink 15"/>
              <p14:cNvContentPartPr/>
              <p14:nvPr/>
            </p14:nvContentPartPr>
            <p14:xfrm>
              <a:off x="3241675" y="5401945"/>
              <a:ext cx="223520" cy="393065"/>
            </p14:xfrm>
          </p:contentPart>
        </mc:Choice>
        <mc:Fallback xmlns="">
          <p:pic>
            <p:nvPicPr>
              <p:cNvPr id="16" name="Ink 15"/>
            </p:nvPicPr>
            <p:blipFill>
              <a:blip r:embed="rId24"/>
            </p:blipFill>
            <p:spPr>
              <a:xfrm>
                <a:off x="3241675" y="5401945"/>
                <a:ext cx="223520" cy="393065"/>
              </a:xfrm>
              <a:prstGeom prst="rect"/>
            </p:spPr>
          </p:pic>
        </mc:Fallback>
      </mc:AlternateContent>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05" name="Shape 105"/>
        <p:cNvGrpSpPr/>
        <p:nvPr/>
      </p:nvGrpSpPr>
      <p:grpSpPr>
        <a:xfrm>
          <a:off x="0" y="0"/>
          <a:ext cx="0" cy="0"/>
          <a:chOff x="0" y="0"/>
          <a:chExt cx="0" cy="0"/>
        </a:xfrm>
      </p:grpSpPr>
      <p:sp>
        <p:nvSpPr>
          <p:cNvPr id="106" name="Google Shape;106;p4"/>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400"/>
              <a:buFont typeface="Calibri" panose="020F0502020204030204"/>
              <a:buNone/>
            </a:pPr>
            <a:r>
              <a:rPr lang="en-US"/>
              <a:t>Fractional Knapsack</a:t>
            </a:r>
            <a:endParaRPr lang="en-US"/>
          </a:p>
        </p:txBody>
      </p:sp>
      <p:sp>
        <p:nvSpPr>
          <p:cNvPr id="107" name="Google Shape;107;p4"/>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are given n divisible objects and a knapsack. </a:t>
            </a:r>
            <a:endParaRPr lang="en-US"/>
          </a:p>
          <a:p>
            <a:pPr marL="228600" lvl="0" indent="-228600" algn="l" rtl="0">
              <a:lnSpc>
                <a:spcPct val="90000"/>
              </a:lnSpc>
              <a:spcBef>
                <a:spcPts val="1000"/>
              </a:spcBef>
              <a:spcAft>
                <a:spcPts val="0"/>
              </a:spcAft>
              <a:buClr>
                <a:schemeClr val="dk1"/>
              </a:buClr>
              <a:buSzPts val="2800"/>
              <a:buChar char="•"/>
            </a:pPr>
            <a:r>
              <a:rPr lang="en-US"/>
              <a:t>Object </a:t>
            </a:r>
            <a:r>
              <a:rPr lang="en-US" i="1"/>
              <a:t>i</a:t>
            </a:r>
            <a:r>
              <a:rPr lang="en-US"/>
              <a:t> has a weight </a:t>
            </a:r>
            <a:r>
              <a:rPr lang="en-US" i="1"/>
              <a:t>w</a:t>
            </a:r>
            <a:r>
              <a:rPr lang="en-US" i="1" baseline="-25000"/>
              <a:t>i</a:t>
            </a:r>
            <a:r>
              <a:rPr lang="en-US"/>
              <a:t> and the knapsack has a capacity </a:t>
            </a:r>
            <a:r>
              <a:rPr lang="en-US" i="1"/>
              <a:t>M</a:t>
            </a:r>
            <a:r>
              <a:rPr lang="en-US"/>
              <a:t>. If a fraction </a:t>
            </a:r>
            <a:r>
              <a:rPr lang="en-US" i="1"/>
              <a:t>x</a:t>
            </a:r>
            <a:r>
              <a:rPr lang="en-US" i="1" baseline="-25000"/>
              <a:t>i</a:t>
            </a:r>
            <a:r>
              <a:rPr lang="en-US"/>
              <a:t>, </a:t>
            </a:r>
            <a:r>
              <a:rPr lang="en-US" i="1"/>
              <a:t>0&lt;= x &lt;= 1</a:t>
            </a:r>
            <a:r>
              <a:rPr lang="en-US"/>
              <a:t>, of object </a:t>
            </a:r>
            <a:r>
              <a:rPr lang="en-US" i="1"/>
              <a:t>i</a:t>
            </a:r>
            <a:r>
              <a:rPr lang="en-US"/>
              <a:t> is placed into the knapsack then a profit of </a:t>
            </a:r>
            <a:r>
              <a:rPr lang="en-US" i="1"/>
              <a:t>p</a:t>
            </a:r>
            <a:r>
              <a:rPr lang="en-US" i="1" baseline="-25000"/>
              <a:t>i</a:t>
            </a:r>
            <a:r>
              <a:rPr lang="en-US" i="1"/>
              <a:t>x</a:t>
            </a:r>
            <a:r>
              <a:rPr lang="en-US" i="1" baseline="-25000"/>
              <a:t>i</a:t>
            </a:r>
            <a:r>
              <a:rPr lang="en-US"/>
              <a:t> is earned. </a:t>
            </a:r>
            <a:endParaRPr lang="en-US"/>
          </a:p>
          <a:p>
            <a:pPr marL="228600" lvl="0" indent="-228600" algn="l" rtl="0">
              <a:lnSpc>
                <a:spcPct val="90000"/>
              </a:lnSpc>
              <a:spcBef>
                <a:spcPts val="1000"/>
              </a:spcBef>
              <a:spcAft>
                <a:spcPts val="0"/>
              </a:spcAft>
              <a:buClr>
                <a:schemeClr val="dk1"/>
              </a:buClr>
              <a:buSzPts val="2800"/>
              <a:buChar char="•"/>
            </a:pPr>
            <a:r>
              <a:rPr lang="en-US"/>
              <a:t>The objective is to obtain a filling of the knapsack that maximizes the total profit earned. </a:t>
            </a:r>
            <a:endParaRPr lang="en-US"/>
          </a:p>
          <a:p>
            <a:pPr marL="228600" lvl="0" indent="-228600" algn="l" rtl="0">
              <a:lnSpc>
                <a:spcPct val="90000"/>
              </a:lnSpc>
              <a:spcBef>
                <a:spcPts val="1000"/>
              </a:spcBef>
              <a:spcAft>
                <a:spcPts val="0"/>
              </a:spcAft>
              <a:buClr>
                <a:schemeClr val="dk1"/>
              </a:buClr>
              <a:buSzPts val="2800"/>
              <a:buChar char="•"/>
            </a:pPr>
            <a:r>
              <a:rPr lang="en-US"/>
              <a:t>Since the knapsack capacity is M, we require the total weight of all chosen objects to be at most M.</a:t>
            </a: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333" name="Shape 333"/>
        <p:cNvGrpSpPr/>
        <p:nvPr/>
      </p:nvGrpSpPr>
      <p:grpSpPr>
        <a:xfrm>
          <a:off x="0" y="0"/>
          <a:ext cx="0" cy="0"/>
          <a:chOff x="0" y="0"/>
          <a:chExt cx="0" cy="0"/>
        </a:xfrm>
      </p:grpSpPr>
      <p:sp>
        <p:nvSpPr>
          <p:cNvPr id="334" name="Google Shape;334;p36"/>
          <p:cNvSpPr txBox="1"/>
          <p:nvPr>
            <p:ph type="title"/>
          </p:nvPr>
        </p:nvSpPr>
        <p:spPr>
          <a:xfrm>
            <a:off x="838200" y="24988"/>
            <a:ext cx="10515600" cy="46529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F5496"/>
              </a:buClr>
              <a:buSzPct val="100000"/>
              <a:buFont typeface="Calibri" panose="020F0502020204030204"/>
              <a:buNone/>
            </a:pPr>
            <a:r>
              <a:rPr lang="en-US"/>
              <a:t>                           Huffman Coding</a:t>
            </a:r>
            <a:endParaRPr lang="en-US"/>
          </a:p>
        </p:txBody>
      </p:sp>
      <p:sp>
        <p:nvSpPr>
          <p:cNvPr id="335" name="Google Shape;335;p36"/>
          <p:cNvSpPr txBox="1"/>
          <p:nvPr>
            <p:ph type="body" idx="1"/>
          </p:nvPr>
        </p:nvSpPr>
        <p:spPr>
          <a:xfrm>
            <a:off x="455644" y="920817"/>
            <a:ext cx="10515600" cy="62832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Example Message: BCCABBDDAECCBBAEDDCC  (20 letters msg)</a:t>
            </a:r>
            <a:endParaRPr lang="en-US"/>
          </a:p>
          <a:p>
            <a:pPr marL="0" lvl="0" indent="0" algn="l" rtl="0">
              <a:lnSpc>
                <a:spcPct val="90000"/>
              </a:lnSpc>
              <a:spcBef>
                <a:spcPts val="1000"/>
              </a:spcBef>
              <a:spcAft>
                <a:spcPts val="0"/>
              </a:spcAft>
              <a:buClr>
                <a:schemeClr val="dk1"/>
              </a:buClr>
              <a:buSzPts val="2800"/>
              <a:buNone/>
            </a:pPr>
          </a:p>
        </p:txBody>
      </p:sp>
      <p:sp>
        <p:nvSpPr>
          <p:cNvPr id="336" name="Google Shape;336;p36"/>
          <p:cNvSpPr txBox="1"/>
          <p:nvPr/>
        </p:nvSpPr>
        <p:spPr>
          <a:xfrm>
            <a:off x="335280" y="1628775"/>
            <a:ext cx="11831320" cy="3822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900" b="0" i="0" u="none" strike="noStrike" cap="none">
                <a:solidFill>
                  <a:schemeClr val="dk1"/>
                </a:solidFill>
                <a:latin typeface="Calibri" panose="020F0502020204030204"/>
                <a:ea typeface="Calibri" panose="020F0502020204030204"/>
                <a:cs typeface="Calibri" panose="020F0502020204030204"/>
                <a:sym typeface="Calibri" panose="020F0502020204030204"/>
              </a:rPr>
              <a:t>1. Using ASCII Codes: ASCII codes are 8 bits. So Size of example message encoded using ASCII codes= 8 x 20 =160 bits</a:t>
            </a:r>
            <a:endParaRPr lang="en-US" sz="19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7" name="Google Shape;337;p36"/>
          <p:cNvSpPr txBox="1"/>
          <p:nvPr/>
        </p:nvSpPr>
        <p:spPr>
          <a:xfrm>
            <a:off x="335202" y="2276877"/>
            <a:ext cx="11624388" cy="38912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900" b="0" i="0" u="none" strike="noStrike" cap="none">
                <a:solidFill>
                  <a:schemeClr val="dk1"/>
                </a:solidFill>
                <a:latin typeface="Calibri" panose="020F0502020204030204"/>
                <a:ea typeface="Calibri" panose="020F0502020204030204"/>
                <a:cs typeface="Calibri" panose="020F0502020204030204"/>
                <a:sym typeface="Calibri" panose="020F0502020204030204"/>
              </a:rPr>
              <a:t>2.</a:t>
            </a:r>
            <a:r>
              <a:rPr lang="en-US" sz="1900" b="1" i="0" u="none" strike="noStrike" cap="none">
                <a:solidFill>
                  <a:schemeClr val="dk1"/>
                </a:solidFill>
                <a:latin typeface="Calibri" panose="020F0502020204030204"/>
                <a:ea typeface="Calibri" panose="020F0502020204030204"/>
                <a:cs typeface="Calibri" panose="020F0502020204030204"/>
                <a:sym typeface="Calibri" panose="020F0502020204030204"/>
              </a:rPr>
              <a:t> Fixed Size Coding:</a:t>
            </a:r>
            <a:r>
              <a:rPr lang="en-US" sz="1900" b="0" i="0" u="none" strike="noStrike" cap="none">
                <a:solidFill>
                  <a:schemeClr val="dk1"/>
                </a:solidFill>
                <a:latin typeface="Calibri" panose="020F0502020204030204"/>
                <a:ea typeface="Calibri" panose="020F0502020204030204"/>
                <a:cs typeface="Calibri" panose="020F0502020204030204"/>
                <a:sym typeface="Calibri" panose="020F0502020204030204"/>
              </a:rPr>
              <a:t> Using our own codes instead of ASCII codes.</a:t>
            </a:r>
            <a:endParaRPr sz="19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chemeClr val="dk1"/>
              </a:buClr>
              <a:buSzPts val="1800"/>
              <a:buFont typeface="Arial" panose="020B0604020202020204"/>
              <a:buChar char="•"/>
            </a:pPr>
            <a:r>
              <a:rPr lang="en-US" sz="1900" b="0" i="0" u="none" strike="noStrike" cap="none">
                <a:solidFill>
                  <a:schemeClr val="dk1"/>
                </a:solidFill>
                <a:latin typeface="Calibri" panose="020F0502020204030204"/>
                <a:ea typeface="Calibri" panose="020F0502020204030204"/>
                <a:cs typeface="Calibri" panose="020F0502020204030204"/>
                <a:sym typeface="Calibri" panose="020F0502020204030204"/>
              </a:rPr>
              <a:t>Our Example Message includes only 5 characters(A to E). So I can use 3 bits to represent 5 characters.</a:t>
            </a:r>
            <a:endParaRPr sz="19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900" b="0" i="0" u="none" strike="noStrike" cap="none">
                <a:solidFill>
                  <a:schemeClr val="dk1"/>
                </a:solidFill>
                <a:latin typeface="Calibri" panose="020F0502020204030204"/>
                <a:ea typeface="Calibri" panose="020F0502020204030204"/>
                <a:cs typeface="Calibri" panose="020F0502020204030204"/>
                <a:sym typeface="Calibri" panose="020F0502020204030204"/>
              </a:rPr>
              <a:t>     E.g., for the example message , alphabet A can be encoded as 000, B-&gt;001, C-&gt;010, D-&gt;011, E-&gt;100</a:t>
            </a:r>
            <a:endParaRPr sz="19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900" b="0" i="0" u="none" strike="noStrike" cap="none">
                <a:solidFill>
                  <a:schemeClr val="dk1"/>
                </a:solidFill>
                <a:latin typeface="Calibri" panose="020F0502020204030204"/>
                <a:ea typeface="Calibri" panose="020F0502020204030204"/>
                <a:cs typeface="Calibri" panose="020F0502020204030204"/>
                <a:sym typeface="Calibri" panose="020F0502020204030204"/>
              </a:rPr>
              <a:t>     Hence Size of encoded message: 3 x 20= 60 bits.</a:t>
            </a:r>
            <a:endParaRPr sz="19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chemeClr val="dk1"/>
              </a:buClr>
              <a:buSzPts val="1800"/>
              <a:buFont typeface="Arial" panose="020B0604020202020204"/>
              <a:buChar char="•"/>
            </a:pPr>
            <a:r>
              <a:rPr lang="en-US" sz="1900" b="0" i="0" u="none" strike="noStrike" cap="none">
                <a:solidFill>
                  <a:schemeClr val="dk1"/>
                </a:solidFill>
                <a:latin typeface="Calibri" panose="020F0502020204030204"/>
                <a:ea typeface="Calibri" panose="020F0502020204030204"/>
                <a:cs typeface="Calibri" panose="020F0502020204030204"/>
                <a:sym typeface="Calibri" panose="020F0502020204030204"/>
              </a:rPr>
              <a:t> But the characters are not always A,B,C,D,E,F . They can be any 5 characters e.g A,M,N,O,P. or any other. So how can  receiver know which code is for which character? </a:t>
            </a:r>
            <a:endParaRPr sz="19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900" b="0" i="0" u="none" strike="noStrike" cap="none">
                <a:solidFill>
                  <a:schemeClr val="dk1"/>
                </a:solidFill>
                <a:latin typeface="Calibri" panose="020F0502020204030204"/>
                <a:ea typeface="Calibri" panose="020F0502020204030204"/>
                <a:cs typeface="Calibri" panose="020F0502020204030204"/>
                <a:sym typeface="Calibri" panose="020F0502020204030204"/>
              </a:rPr>
              <a:t>     So along with encoded message , a  table is required to decode the message and this table should include 8 bit ASCII      code of each character along with its 3 bit code.</a:t>
            </a:r>
            <a:endParaRPr sz="19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900" b="0" i="0" u="none" strike="noStrike" cap="none">
                <a:solidFill>
                  <a:schemeClr val="dk1"/>
                </a:solidFill>
                <a:latin typeface="Calibri" panose="020F0502020204030204"/>
                <a:ea typeface="Calibri" panose="020F0502020204030204"/>
                <a:cs typeface="Calibri" panose="020F0502020204030204"/>
                <a:sym typeface="Calibri" panose="020F0502020204030204"/>
              </a:rPr>
              <a:t>So, Size of table=8 x 5 + 3 x 5= 55 bits</a:t>
            </a:r>
            <a:endParaRPr lang="en-US" sz="19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19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chemeClr val="dk1"/>
              </a:buClr>
              <a:buSzPts val="1800"/>
              <a:buFont typeface="Arial" panose="020B0604020202020204"/>
              <a:buChar char="•"/>
            </a:pPr>
            <a:r>
              <a:rPr lang="en-US" sz="1900" b="0" i="0" u="none" strike="noStrike" cap="none">
                <a:solidFill>
                  <a:schemeClr val="dk1"/>
                </a:solidFill>
                <a:latin typeface="Calibri" panose="020F0502020204030204"/>
                <a:ea typeface="Calibri" panose="020F0502020204030204"/>
                <a:cs typeface="Calibri" panose="020F0502020204030204"/>
                <a:sym typeface="Calibri" panose="020F0502020204030204"/>
              </a:rPr>
              <a:t>Hence total 115 (60 +55) bits are required with Fixed size coding.</a:t>
            </a:r>
            <a:endParaRPr lang="en-US" sz="19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285750" marR="0" lvl="0" indent="-285750" algn="l" rtl="0">
              <a:lnSpc>
                <a:spcPct val="100000"/>
              </a:lnSpc>
              <a:spcBef>
                <a:spcPts val="0"/>
              </a:spcBef>
              <a:spcAft>
                <a:spcPts val="0"/>
              </a:spcAft>
              <a:buClr>
                <a:schemeClr val="dk1"/>
              </a:buClr>
              <a:buSzPts val="1800"/>
              <a:buFont typeface="Arial" panose="020B0604020202020204"/>
              <a:buChar char="•"/>
            </a:pPr>
            <a:endParaRPr sz="19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chemeClr val="dk1"/>
              </a:buClr>
              <a:buSzPts val="1800"/>
              <a:buFont typeface="Arial" panose="020B0604020202020204"/>
              <a:buChar char="•"/>
            </a:pPr>
            <a:r>
              <a:rPr lang="en-US" sz="1900" b="0" i="0" u="none" strike="noStrike" cap="none">
                <a:solidFill>
                  <a:schemeClr val="dk1"/>
                </a:solidFill>
                <a:latin typeface="Calibri" panose="020F0502020204030204"/>
                <a:ea typeface="Calibri" panose="020F0502020204030204"/>
                <a:cs typeface="Calibri" panose="020F0502020204030204"/>
                <a:sym typeface="Calibri" panose="020F0502020204030204"/>
              </a:rPr>
              <a:t>The size of encoded example message reduced to 115 from 160.</a:t>
            </a:r>
            <a:endParaRPr sz="19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341" name="Shape 341"/>
        <p:cNvGrpSpPr/>
        <p:nvPr/>
      </p:nvGrpSpPr>
      <p:grpSpPr>
        <a:xfrm>
          <a:off x="0" y="0"/>
          <a:ext cx="0" cy="0"/>
          <a:chOff x="0" y="0"/>
          <a:chExt cx="0" cy="0"/>
        </a:xfrm>
      </p:grpSpPr>
      <p:sp>
        <p:nvSpPr>
          <p:cNvPr id="342" name="Google Shape;342;p37"/>
          <p:cNvSpPr txBox="1"/>
          <p:nvPr>
            <p:ph type="title"/>
          </p:nvPr>
        </p:nvSpPr>
        <p:spPr>
          <a:xfrm>
            <a:off x="623570" y="848996"/>
            <a:ext cx="10515600" cy="39939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F5496"/>
              </a:buClr>
              <a:buSzPct val="100000"/>
              <a:buFont typeface="Calibri" panose="020F0502020204030204"/>
              <a:buNone/>
            </a:pPr>
            <a:r>
              <a:rPr lang="en-US" sz="2800" b="1"/>
              <a:t>3. Huffman Coding : Variable Size Coding: </a:t>
            </a:r>
            <a:endParaRPr sz="2800" b="1"/>
          </a:p>
        </p:txBody>
      </p:sp>
      <p:sp>
        <p:nvSpPr>
          <p:cNvPr id="343" name="Google Shape;343;p37"/>
          <p:cNvSpPr txBox="1"/>
          <p:nvPr>
            <p:ph type="body" idx="1"/>
          </p:nvPr>
        </p:nvSpPr>
        <p:spPr>
          <a:xfrm>
            <a:off x="1671320" y="71755"/>
            <a:ext cx="9869170" cy="62801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Message: BCCABBDDAECCBBAEDDCC  (20 letters msg)</a:t>
            </a:r>
            <a:endParaRPr lang="en-US"/>
          </a:p>
          <a:p>
            <a:pPr marL="0" lvl="0" indent="0" algn="l" rtl="0">
              <a:lnSpc>
                <a:spcPct val="90000"/>
              </a:lnSpc>
              <a:spcBef>
                <a:spcPts val="1000"/>
              </a:spcBef>
              <a:spcAft>
                <a:spcPts val="0"/>
              </a:spcAft>
              <a:buClr>
                <a:schemeClr val="dk1"/>
              </a:buClr>
              <a:buSzPts val="2800"/>
              <a:buNone/>
            </a:pPr>
          </a:p>
        </p:txBody>
      </p:sp>
      <p:sp>
        <p:nvSpPr>
          <p:cNvPr id="344" name="Google Shape;344;p37"/>
          <p:cNvSpPr txBox="1"/>
          <p:nvPr/>
        </p:nvSpPr>
        <p:spPr>
          <a:xfrm>
            <a:off x="36830" y="1248348"/>
            <a:ext cx="10515600" cy="286004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a:buChar char="•"/>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Instead of giving fixed size codes for all characters , if we give small size codes for the characters that are appearing more no. of times , then the size of the entire message will be definitely reduced. </a:t>
            </a:r>
            <a:endParaRPr sz="2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chemeClr val="dk1"/>
              </a:buClr>
              <a:buSzPts val="1800"/>
              <a:buFont typeface="Arial" panose="020B0604020202020204"/>
              <a:buChar char="•"/>
            </a:pPr>
            <a:r>
              <a:rPr lang="en-US" sz="2000"/>
              <a:t>H.Code follows optimal merge pattern.</a:t>
            </a:r>
            <a:endParaRPr sz="2000"/>
          </a:p>
          <a:p>
            <a:pPr marL="285750" marR="0" lvl="0" indent="-285750" algn="l" rtl="0">
              <a:lnSpc>
                <a:spcPct val="100000"/>
              </a:lnSpc>
              <a:spcBef>
                <a:spcPts val="0"/>
              </a:spcBef>
              <a:spcAft>
                <a:spcPts val="0"/>
              </a:spcAft>
              <a:buClr>
                <a:schemeClr val="dk1"/>
              </a:buClr>
              <a:buSzPts val="1800"/>
              <a:buFont typeface="Arial" panose="020B0604020202020204"/>
              <a:buChar char="•"/>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To generate variable size codes :</a:t>
            </a:r>
            <a:endParaRPr sz="2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800100" marR="0" lvl="1" indent="-342900" algn="l" rtl="0">
              <a:lnSpc>
                <a:spcPct val="100000"/>
              </a:lnSpc>
              <a:spcBef>
                <a:spcPts val="0"/>
              </a:spcBef>
              <a:spcAft>
                <a:spcPts val="0"/>
              </a:spcAft>
              <a:buClr>
                <a:schemeClr val="dk1"/>
              </a:buClr>
              <a:buSzPts val="1800"/>
              <a:buFont typeface="Calibri" panose="020F0502020204030204"/>
              <a:buAutoNum type="arabicPeriod"/>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 Arrange the alphabets in the increasing order of their counts and draw optimal merge pattern tree.</a:t>
            </a:r>
            <a:endParaRPr sz="2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800100" marR="0" lvl="1" indent="-342900" algn="l" rtl="0">
              <a:lnSpc>
                <a:spcPct val="100000"/>
              </a:lnSpc>
              <a:spcBef>
                <a:spcPts val="0"/>
              </a:spcBef>
              <a:spcAft>
                <a:spcPts val="0"/>
              </a:spcAft>
              <a:buClr>
                <a:schemeClr val="dk1"/>
              </a:buClr>
              <a:buSzPts val="1800"/>
              <a:buFont typeface="Calibri" panose="020F0502020204030204"/>
              <a:buAutoNum type="arabicPeriod"/>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 On LHS of each node mark 0 and on RHS mark 1.</a:t>
            </a:r>
            <a:endParaRPr sz="2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171450" algn="l" rtl="0">
              <a:lnSpc>
                <a:spcPct val="100000"/>
              </a:lnSpc>
              <a:spcBef>
                <a:spcPts val="0"/>
              </a:spcBef>
              <a:spcAft>
                <a:spcPts val="0"/>
              </a:spcAft>
              <a:buClr>
                <a:schemeClr val="dk1"/>
              </a:buClr>
              <a:buSzPts val="1800"/>
              <a:buFont typeface="Arial" panose="020B0604020202020204"/>
              <a:buNone/>
            </a:pPr>
            <a:endParaRPr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aphicFrame>
        <p:nvGraphicFramePr>
          <p:cNvPr id="345" name="Google Shape;345;p37"/>
          <p:cNvGraphicFramePr/>
          <p:nvPr/>
        </p:nvGraphicFramePr>
        <p:xfrm>
          <a:off x="436984" y="4276613"/>
          <a:ext cx="2147835" cy="2194560"/>
        </p:xfrm>
        <a:graphic>
          <a:graphicData uri="http://schemas.openxmlformats.org/drawingml/2006/table">
            <a:tbl>
              <a:tblPr firstRow="1" bandRow="1">
                <a:noFill/>
                <a:tableStyleId>{55641A1B-56D9-42C1-9066-E846AB27DA45}</a:tableStyleId>
              </a:tblPr>
              <a:tblGrid>
                <a:gridCol w="1251850"/>
                <a:gridCol w="895985"/>
              </a:tblGrid>
              <a:tr h="341925">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Character</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Count</a:t>
                      </a:r>
                      <a:endParaRPr sz="1800" u="none" strike="noStrike" cap="none"/>
                    </a:p>
                  </a:txBody>
                  <a:tcPr marL="91450" marR="91450" marT="45725" marB="45725"/>
                </a:tc>
              </a:tr>
              <a:tr h="341925">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A</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3</a:t>
                      </a:r>
                      <a:endParaRPr sz="1800" u="none" strike="noStrike" cap="none"/>
                    </a:p>
                  </a:txBody>
                  <a:tcPr marL="91450" marR="91450" marT="45725" marB="45725"/>
                </a:tc>
              </a:tr>
              <a:tr h="341925">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B</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5</a:t>
                      </a:r>
                      <a:endParaRPr sz="1800" u="none" strike="noStrike" cap="none"/>
                    </a:p>
                  </a:txBody>
                  <a:tcPr marL="91450" marR="91450" marT="45725" marB="45725"/>
                </a:tc>
              </a:tr>
              <a:tr h="341925">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C</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6</a:t>
                      </a:r>
                      <a:endParaRPr sz="1800" u="none" strike="noStrike" cap="none"/>
                    </a:p>
                  </a:txBody>
                  <a:tcPr marL="91450" marR="91450" marT="45725" marB="45725"/>
                </a:tc>
              </a:tr>
              <a:tr h="341925">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D</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4</a:t>
                      </a:r>
                      <a:endParaRPr sz="1800" u="none" strike="noStrike" cap="none"/>
                    </a:p>
                  </a:txBody>
                  <a:tcPr marL="91450" marR="91450" marT="45725" marB="45725"/>
                </a:tc>
              </a:tr>
              <a:tr h="341925">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E</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2</a:t>
                      </a:r>
                      <a:endParaRPr sz="1800" u="none" strike="noStrike" cap="none"/>
                    </a:p>
                  </a:txBody>
                  <a:tcPr marL="91450" marR="91450" marT="45725" marB="45725"/>
                </a:tc>
              </a:tr>
            </a:tbl>
          </a:graphicData>
        </a:graphic>
      </p:graphicFrame>
      <p:graphicFrame>
        <p:nvGraphicFramePr>
          <p:cNvPr id="346" name="Google Shape;346;p37"/>
          <p:cNvGraphicFramePr/>
          <p:nvPr/>
        </p:nvGraphicFramePr>
        <p:xfrm>
          <a:off x="7054850" y="3248025"/>
          <a:ext cx="4947285" cy="3858260"/>
        </p:xfrm>
        <a:graphic>
          <a:graphicData uri="http://schemas.openxmlformats.org/drawingml/2006/table">
            <a:tbl>
              <a:tblPr firstRow="1" bandRow="1">
                <a:noFill/>
                <a:tableStyleId>{55641A1B-56D9-42C1-9066-E846AB27DA45}</a:tableStyleId>
              </a:tblPr>
              <a:tblGrid>
                <a:gridCol w="1500505"/>
                <a:gridCol w="973455"/>
                <a:gridCol w="1236980"/>
                <a:gridCol w="1236345"/>
              </a:tblGrid>
              <a:tr h="574040">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u="none" strike="noStrike" cap="none"/>
                        <a:t>Character</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u="none" strike="noStrike" cap="none"/>
                        <a:t>Count</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u="none" strike="noStrike" cap="none"/>
                        <a:t>Code</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u="none" strike="noStrike" cap="none"/>
                        <a:t>No. of bits</a:t>
                      </a:r>
                      <a:endParaRPr sz="1800" u="none" strike="noStrike" cap="none"/>
                    </a:p>
                  </a:txBody>
                  <a:tcPr marL="91450" marR="91450" marT="45725" marB="45725"/>
                </a:tc>
              </a:tr>
              <a:tr h="365760">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A</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3</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111</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3 x 3=9</a:t>
                      </a:r>
                      <a:endParaRPr sz="1800" u="none" strike="noStrike" cap="none"/>
                    </a:p>
                  </a:txBody>
                  <a:tcPr marL="91450" marR="91450" marT="45725" marB="45725"/>
                </a:tc>
              </a:tr>
              <a:tr h="569595">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B</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5</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00</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5 x 2=10</a:t>
                      </a:r>
                      <a:endParaRPr sz="1800" u="none" strike="noStrike" cap="none"/>
                    </a:p>
                  </a:txBody>
                  <a:tcPr marL="91450" marR="91450" marT="45725" marB="45725"/>
                </a:tc>
              </a:tr>
              <a:tr h="569595">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C</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6</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01</a:t>
                      </a:r>
                      <a:endParaRPr lang="en-US"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6 x 2=12</a:t>
                      </a:r>
                      <a:endParaRPr sz="1800" u="none" strike="noStrike" cap="none"/>
                    </a:p>
                  </a:txBody>
                  <a:tcPr marL="91450" marR="91450" marT="45725" marB="45725"/>
                </a:tc>
              </a:tr>
              <a:tr h="568960">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D</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4</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10</a:t>
                      </a:r>
                      <a:endParaRPr lang="en-US"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4 x 2 =8</a:t>
                      </a:r>
                      <a:endParaRPr sz="1800" u="none" strike="noStrike" cap="none"/>
                    </a:p>
                  </a:txBody>
                  <a:tcPr marL="91450" marR="91450" marT="45725" marB="45725"/>
                </a:tc>
              </a:tr>
              <a:tr h="570230">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E</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2</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110</a:t>
                      </a:r>
                      <a:endParaRPr lang="en-US"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2 x 3 =6</a:t>
                      </a:r>
                      <a:endParaRPr sz="1800" u="none" strike="noStrike" cap="none"/>
                    </a:p>
                  </a:txBody>
                  <a:tcPr marL="91450" marR="91450" marT="45725" marB="45725"/>
                </a:tc>
              </a:tr>
              <a:tr h="640080">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Message Size </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45 bits</a:t>
                      </a:r>
                      <a:endParaRPr sz="1800" u="none" strike="noStrike" cap="none"/>
                    </a:p>
                  </a:txBody>
                  <a:tcPr marL="91450" marR="91450" marT="45725" marB="45725"/>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5"/>
                                        </p:tgtEl>
                                        <p:attrNameLst>
                                          <p:attrName>style.visibility</p:attrName>
                                        </p:attrNameLst>
                                      </p:cBhvr>
                                      <p:to>
                                        <p:strVal val="visible"/>
                                      </p:to>
                                    </p:set>
                                    <p:anim calcmode="lin" valueType="num">
                                      <p:cBhvr additive="base">
                                        <p:cTn id="7" dur="500"/>
                                        <p:tgtEl>
                                          <p:spTgt spid="345"/>
                                        </p:tgtEl>
                                        <p:attrNameLst>
                                          <p:attrName>ppt_y</p:attrName>
                                        </p:attrNameLst>
                                      </p:cBhvr>
                                      <p:tavLst>
                                        <p:tav tm="0" fmla="">
                                          <p:val>
                                            <p:strVal val="#ppt_y+1"/>
                                          </p:val>
                                        </p:tav>
                                        <p:tav tm="100000" fmla="">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46"/>
                                        </p:tgtEl>
                                        <p:attrNameLst>
                                          <p:attrName>style.visibility</p:attrName>
                                        </p:attrNameLst>
                                      </p:cBhvr>
                                      <p:to>
                                        <p:strVal val="visible"/>
                                      </p:to>
                                    </p:set>
                                    <p:anim calcmode="lin" valueType="num">
                                      <p:cBhvr additive="base">
                                        <p:cTn id="12" dur="500"/>
                                        <p:tgtEl>
                                          <p:spTgt spid="346"/>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351" name="Google Shape;351;p38"/>
          <p:cNvSpPr txBox="1"/>
          <p:nvPr>
            <p:ph type="body" idx="1"/>
          </p:nvPr>
        </p:nvSpPr>
        <p:spPr>
          <a:xfrm>
            <a:off x="769620" y="112458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Along with the encoded message, the encoding tree or table should also be sent to the receiver . Then only decoding can be possible.</a:t>
            </a:r>
            <a:endParaRPr lang="en-US"/>
          </a:p>
          <a:p>
            <a:pPr marL="228600" lvl="0" indent="-228600" algn="l" rtl="0">
              <a:lnSpc>
                <a:spcPct val="90000"/>
              </a:lnSpc>
              <a:spcBef>
                <a:spcPts val="1000"/>
              </a:spcBef>
              <a:spcAft>
                <a:spcPts val="0"/>
              </a:spcAft>
              <a:buClr>
                <a:schemeClr val="dk1"/>
              </a:buClr>
              <a:buSzPts val="2800"/>
              <a:buChar char="•"/>
            </a:pPr>
            <a:r>
              <a:rPr lang="en-US"/>
              <a:t>This table will include 8 bits ASCII codes for all 5 characters(=40 bits) and 12 bits for the H.codes. Table size=(40+12)=52 bits</a:t>
            </a:r>
            <a:endParaRPr lang="en-US"/>
          </a:p>
          <a:p>
            <a:pPr marL="228600" lvl="0" indent="-228600" algn="l" rtl="0">
              <a:lnSpc>
                <a:spcPct val="90000"/>
              </a:lnSpc>
              <a:spcBef>
                <a:spcPts val="1000"/>
              </a:spcBef>
              <a:spcAft>
                <a:spcPts val="0"/>
              </a:spcAft>
              <a:buClr>
                <a:schemeClr val="dk1"/>
              </a:buClr>
              <a:buSzPts val="2800"/>
              <a:buChar char="•"/>
            </a:pPr>
            <a:r>
              <a:rPr lang="en-US"/>
              <a:t>So Variable size coding for this example requires 45(message size) +52 =97 bits .</a:t>
            </a:r>
            <a:endParaRPr lang="en-US"/>
          </a:p>
        </p:txBody>
      </p:sp>
      <p:sp>
        <p:nvSpPr>
          <p:cNvPr id="352" name="Google Shape;352;p38"/>
          <p:cNvSpPr txBox="1"/>
          <p:nvPr>
            <p:ph type="title"/>
          </p:nvPr>
        </p:nvSpPr>
        <p:spPr>
          <a:xfrm>
            <a:off x="838200" y="365126"/>
            <a:ext cx="10515600" cy="39939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F5496"/>
              </a:buClr>
              <a:buSzPct val="100000"/>
              <a:buFont typeface="Calibri" panose="020F0502020204030204"/>
              <a:buNone/>
            </a:pPr>
            <a:r>
              <a:rPr lang="en-US" sz="2800" b="1"/>
              <a:t>3. Huffman Coding : Variable Size Coding (Cntd…) </a:t>
            </a:r>
            <a:endParaRPr sz="28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356" name="Shape 356"/>
        <p:cNvGrpSpPr/>
        <p:nvPr/>
      </p:nvGrpSpPr>
      <p:grpSpPr>
        <a:xfrm>
          <a:off x="0" y="0"/>
          <a:ext cx="0" cy="0"/>
          <a:chOff x="0" y="0"/>
          <a:chExt cx="0" cy="0"/>
        </a:xfrm>
      </p:grpSpPr>
      <p:sp>
        <p:nvSpPr>
          <p:cNvPr id="357" name="Google Shape;357;p39"/>
          <p:cNvSpPr txBox="1"/>
          <p:nvPr>
            <p:ph type="title"/>
          </p:nvPr>
        </p:nvSpPr>
        <p:spPr>
          <a:xfrm>
            <a:off x="-94615" y="365125"/>
            <a:ext cx="12369800" cy="236029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ct val="100000"/>
              <a:buFont typeface="Times New Roman" panose="02020603050405020304"/>
              <a:buNone/>
            </a:pPr>
            <a:r>
              <a:rPr lang="en-US" sz="2800" b="1" i="0" u="none" strike="noStrike">
                <a:solidFill>
                  <a:schemeClr val="tx1"/>
                </a:solidFill>
                <a:latin typeface="Times New Roman" panose="02020603050405020304"/>
                <a:ea typeface="Times New Roman" panose="02020603050405020304"/>
                <a:cs typeface="Times New Roman" panose="02020603050405020304"/>
                <a:sym typeface="Times New Roman" panose="02020603050405020304"/>
              </a:rPr>
              <a:t>Examples: </a:t>
            </a:r>
            <a:br>
              <a:rPr lang="en-US" sz="2800" b="1" i="0" u="none" strike="noStrike">
                <a:solidFill>
                  <a:schemeClr val="tx1"/>
                </a:solidFill>
                <a:latin typeface="Times New Roman" panose="02020603050405020304"/>
                <a:ea typeface="Times New Roman" panose="02020603050405020304"/>
                <a:cs typeface="Times New Roman" panose="02020603050405020304"/>
                <a:sym typeface="Times New Roman" panose="02020603050405020304"/>
              </a:rPr>
            </a:br>
            <a:br>
              <a:rPr lang="en-US" sz="2000" b="0" i="0" u="none" strike="noStrike">
                <a:solidFill>
                  <a:schemeClr val="tx1"/>
                </a:solidFill>
                <a:latin typeface="Times New Roman" panose="02020603050405020304"/>
                <a:ea typeface="Times New Roman" panose="02020603050405020304"/>
                <a:cs typeface="Times New Roman" panose="02020603050405020304"/>
                <a:sym typeface="Times New Roman" panose="02020603050405020304"/>
              </a:rPr>
            </a:br>
            <a:r>
              <a:rPr lang="en-US" sz="2000" b="0" i="0" u="none" strike="noStrike">
                <a:solidFill>
                  <a:schemeClr val="tx1"/>
                </a:solidFill>
                <a:latin typeface="Times New Roman" panose="02020603050405020304"/>
                <a:ea typeface="Times New Roman" panose="02020603050405020304"/>
                <a:cs typeface="Times New Roman" panose="02020603050405020304"/>
                <a:sym typeface="Times New Roman" panose="02020603050405020304"/>
              </a:rPr>
              <a:t>1. Explain Huffman Algorithm. Construct a Huffman Tree and find Huffman code for the message: KARNATAKA</a:t>
            </a:r>
            <a:br>
              <a:rPr lang="en-US" sz="2000" b="0" i="0" u="none" strike="noStrike">
                <a:solidFill>
                  <a:schemeClr val="tx1"/>
                </a:solidFill>
                <a:latin typeface="Times New Roman" panose="02020603050405020304"/>
                <a:ea typeface="Times New Roman" panose="02020603050405020304"/>
                <a:cs typeface="Times New Roman" panose="02020603050405020304"/>
                <a:sym typeface="Times New Roman" panose="02020603050405020304"/>
              </a:rPr>
            </a:br>
            <a:br>
              <a:rPr lang="en-US" sz="2000" b="0" i="0" u="none" strike="noStrike">
                <a:solidFill>
                  <a:schemeClr val="tx1"/>
                </a:solidFill>
                <a:latin typeface="Times New Roman" panose="02020603050405020304"/>
                <a:ea typeface="Times New Roman" panose="02020603050405020304"/>
                <a:cs typeface="Times New Roman" panose="02020603050405020304"/>
                <a:sym typeface="Times New Roman" panose="02020603050405020304"/>
              </a:rPr>
            </a:br>
            <a:r>
              <a:rPr lang="en-US" sz="2000" b="0" i="0" u="none" strike="noStrike">
                <a:solidFill>
                  <a:schemeClr val="tx1"/>
                </a:solidFill>
                <a:latin typeface="Times New Roman" panose="02020603050405020304"/>
                <a:ea typeface="Times New Roman" panose="02020603050405020304"/>
                <a:cs typeface="Times New Roman" panose="02020603050405020304"/>
                <a:sym typeface="Times New Roman" panose="02020603050405020304"/>
              </a:rPr>
              <a:t>2. Explain Huffman Algorithm. Construct a Huffman Tree and find Huffman code for the message: MAHARASHTRA</a:t>
            </a:r>
            <a:endParaRPr lang="en-US" sz="2000" b="0" i="0" u="none" strike="noStrike">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62" name="Google Shape;362;p40"/>
          <p:cNvSpPr txBox="1"/>
          <p:nvPr>
            <p:ph type="body" idx="1"/>
          </p:nvPr>
        </p:nvSpPr>
        <p:spPr>
          <a:xfrm>
            <a:off x="-26035" y="2637155"/>
            <a:ext cx="11142306" cy="4351338"/>
          </a:xfrm>
          <a:prstGeom prst="rect">
            <a:avLst/>
          </a:prstGeom>
          <a:noFill/>
          <a:ln>
            <a:noFill/>
          </a:ln>
        </p:spPr>
        <p:txBody>
          <a:bodyPr spcFirstLastPara="1" wrap="square" lIns="91425" tIns="45700" rIns="91425" bIns="45700" anchor="t" anchorCtr="0">
            <a:normAutofit/>
          </a:bodyPr>
          <a:p>
            <a:pPr marL="0" lvl="0" indent="0" algn="l" rtl="0">
              <a:lnSpc>
                <a:spcPct val="90000"/>
              </a:lnSpc>
              <a:spcBef>
                <a:spcPts val="0"/>
              </a:spcBef>
              <a:spcAft>
                <a:spcPts val="0"/>
              </a:spcAft>
              <a:buClr>
                <a:schemeClr val="dk1"/>
              </a:buClr>
              <a:buSzPts val="1800"/>
              <a:buNone/>
            </a:pPr>
            <a:r>
              <a:rPr lang="en-US" sz="2000" b="0" i="0" u="none" strike="noStrike">
                <a:solidFill>
                  <a:schemeClr val="tx1"/>
                </a:solidFill>
                <a:latin typeface="Times New Roman" panose="02020603050405020304"/>
                <a:ea typeface="Times New Roman" panose="02020603050405020304"/>
                <a:cs typeface="Times New Roman" panose="02020603050405020304"/>
                <a:sym typeface="Times New Roman" panose="02020603050405020304"/>
              </a:rPr>
              <a:t>3. What is the optimal Huffman code for the following set of frequencies, based on the first 8 Fibonacci numbers? </a:t>
            </a:r>
            <a:endParaRPr lang="en-US" sz="2000" b="0" i="0" u="none" strike="noStrike">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000"/>
              </a:spcBef>
              <a:spcAft>
                <a:spcPts val="0"/>
              </a:spcAft>
              <a:buClr>
                <a:schemeClr val="dk1"/>
              </a:buClr>
              <a:buSzPts val="1800"/>
              <a:buNone/>
            </a:pPr>
            <a:r>
              <a:rPr lang="en-US" sz="2000" b="0" i="0" u="none" strike="noStrike">
                <a:solidFill>
                  <a:schemeClr val="tx1"/>
                </a:solidFill>
                <a:latin typeface="Times New Roman" panose="02020603050405020304"/>
                <a:ea typeface="Times New Roman" panose="02020603050405020304"/>
                <a:cs typeface="Times New Roman" panose="02020603050405020304"/>
                <a:sym typeface="Times New Roman" panose="02020603050405020304"/>
              </a:rPr>
              <a:t>       a:1 b:1 c:2 d:3 e:5 f:8 g:13 h:21</a:t>
            </a:r>
            <a:endParaRPr lang="en-US" sz="2000" b="0" i="0" u="none" strike="noStrike">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366" name="Shape 366"/>
        <p:cNvGrpSpPr/>
        <p:nvPr/>
      </p:nvGrpSpPr>
      <p:grpSpPr>
        <a:xfrm>
          <a:off x="0" y="0"/>
          <a:ext cx="0" cy="0"/>
          <a:chOff x="0" y="0"/>
          <a:chExt cx="0" cy="0"/>
        </a:xfrm>
      </p:grpSpPr>
      <p:sp>
        <p:nvSpPr>
          <p:cNvPr id="367" name="Google Shape;367;p41"/>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800"/>
              <a:buNone/>
            </a:pPr>
            <a:r>
              <a:rPr lang="en-US"/>
              <a:t>END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11" name="Shape 111"/>
        <p:cNvGrpSpPr/>
        <p:nvPr/>
      </p:nvGrpSpPr>
      <p:grpSpPr>
        <a:xfrm>
          <a:off x="0" y="0"/>
          <a:ext cx="0" cy="0"/>
          <a:chOff x="0" y="0"/>
          <a:chExt cx="0" cy="0"/>
        </a:xfrm>
      </p:grpSpPr>
      <p:sp>
        <p:nvSpPr>
          <p:cNvPr id="112" name="Google Shape;112;p5"/>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400"/>
              <a:buFont typeface="Calibri" panose="020F0502020204030204"/>
              <a:buNone/>
            </a:pPr>
            <a:r>
              <a:rPr lang="en-US"/>
              <a:t>Fractional Knapsack</a:t>
            </a:r>
            <a:endParaRPr lang="en-US"/>
          </a:p>
        </p:txBody>
      </p:sp>
      <p:sp>
        <p:nvSpPr>
          <p:cNvPr id="113" name="Google Shape;113;p5"/>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Formal Definition</a:t>
            </a:r>
            <a:endParaRPr lang="en-US"/>
          </a:p>
          <a:p>
            <a:pPr marL="228600" lvl="0" indent="-50800" algn="l" rtl="0">
              <a:lnSpc>
                <a:spcPct val="90000"/>
              </a:lnSpc>
              <a:spcBef>
                <a:spcPts val="1000"/>
              </a:spcBef>
              <a:spcAft>
                <a:spcPts val="0"/>
              </a:spcAft>
              <a:buClr>
                <a:schemeClr val="dk1"/>
              </a:buClr>
              <a:buSzPts val="2800"/>
              <a:buNone/>
            </a:pPr>
          </a:p>
        </p:txBody>
      </p:sp>
      <p:grpSp>
        <p:nvGrpSpPr>
          <p:cNvPr id="114" name="Google Shape;114;p5"/>
          <p:cNvGrpSpPr/>
          <p:nvPr/>
        </p:nvGrpSpPr>
        <p:grpSpPr>
          <a:xfrm>
            <a:off x="2509197" y="2266739"/>
            <a:ext cx="5329935" cy="2660103"/>
            <a:chOff x="2413663" y="2048375"/>
            <a:chExt cx="5329935" cy="2660103"/>
          </a:xfrm>
        </p:grpSpPr>
        <p:pic>
          <p:nvPicPr>
            <p:cNvPr id="115" name="Google Shape;115;p5"/>
            <p:cNvPicPr preferRelativeResize="0"/>
            <p:nvPr/>
          </p:nvPicPr>
          <p:blipFill rotWithShape="1">
            <a:blip r:embed="rId1"/>
            <a:srcRect/>
            <a:stretch>
              <a:fillRect/>
            </a:stretch>
          </p:blipFill>
          <p:spPr>
            <a:xfrm>
              <a:off x="2413663" y="2048375"/>
              <a:ext cx="4683173" cy="2117391"/>
            </a:xfrm>
            <a:prstGeom prst="rect">
              <a:avLst/>
            </a:prstGeom>
            <a:noFill/>
            <a:ln>
              <a:noFill/>
            </a:ln>
          </p:spPr>
        </p:pic>
        <p:pic>
          <p:nvPicPr>
            <p:cNvPr id="116" name="Google Shape;116;p5"/>
            <p:cNvPicPr preferRelativeResize="0"/>
            <p:nvPr/>
          </p:nvPicPr>
          <p:blipFill rotWithShape="1">
            <a:blip r:embed="rId2"/>
            <a:srcRect/>
            <a:stretch>
              <a:fillRect/>
            </a:stretch>
          </p:blipFill>
          <p:spPr>
            <a:xfrm>
              <a:off x="2596060" y="4165766"/>
              <a:ext cx="5147538" cy="542712"/>
            </a:xfrm>
            <a:prstGeom prst="rect">
              <a:avLst/>
            </a:prstGeom>
            <a:noFill/>
            <a:ln>
              <a:noFill/>
            </a:ln>
          </p:spPr>
        </p:pic>
      </p:grpSp>
      <p:sp>
        <p:nvSpPr>
          <p:cNvPr id="117" name="Google Shape;117;p5"/>
          <p:cNvSpPr txBox="1"/>
          <p:nvPr/>
        </p:nvSpPr>
        <p:spPr>
          <a:xfrm>
            <a:off x="2723967" y="5182570"/>
            <a:ext cx="588456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The profits and weights are positive numbers.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21" name="Shape 121"/>
        <p:cNvGrpSpPr/>
        <p:nvPr/>
      </p:nvGrpSpPr>
      <p:grpSpPr>
        <a:xfrm>
          <a:off x="0" y="0"/>
          <a:ext cx="0" cy="0"/>
          <a:chOff x="0" y="0"/>
          <a:chExt cx="0" cy="0"/>
        </a:xfrm>
      </p:grpSpPr>
      <p:sp>
        <p:nvSpPr>
          <p:cNvPr id="122" name="Google Shape;122;p6"/>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400"/>
              <a:buFont typeface="Calibri" panose="020F0502020204030204"/>
              <a:buNone/>
            </a:pPr>
            <a:r>
              <a:rPr lang="en-US"/>
              <a:t>Fractional Knapsack : Example</a:t>
            </a:r>
            <a:endParaRPr lang="en-US"/>
          </a:p>
        </p:txBody>
      </p:sp>
      <p:graphicFrame>
        <p:nvGraphicFramePr>
          <p:cNvPr id="123" name="Google Shape;123;p6"/>
          <p:cNvGraphicFramePr/>
          <p:nvPr/>
        </p:nvGraphicFramePr>
        <p:xfrm>
          <a:off x="930988" y="1494107"/>
          <a:ext cx="8128000" cy="3000000"/>
        </p:xfrm>
        <a:graphic>
          <a:graphicData uri="http://schemas.openxmlformats.org/drawingml/2006/table">
            <a:tbl>
              <a:tblPr firstRow="1" bandRow="1">
                <a:noFill/>
                <a:tableStyleId>{55641A1B-56D9-42C1-9066-E846AB27DA45}</a:tableStyleId>
              </a:tblPr>
              <a:tblGrid>
                <a:gridCol w="1299025"/>
                <a:gridCol w="732975"/>
                <a:gridCol w="1016000"/>
                <a:gridCol w="1016000"/>
                <a:gridCol w="1016000"/>
                <a:gridCol w="1016000"/>
                <a:gridCol w="1016000"/>
                <a:gridCol w="1016000"/>
              </a:tblGrid>
              <a:tr h="370850">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u="none" strike="noStrike" cap="none"/>
                        <a:t>Objects</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2</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3</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4</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5</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6</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7</a:t>
                      </a:r>
                      <a:endParaRPr sz="1800" u="none" strike="noStrike" cap="none"/>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u="none" strike="noStrike" cap="none"/>
                        <a:t>Profit(P)</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10</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5</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15</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7</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6</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18</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3</a:t>
                      </a:r>
                      <a:endParaRPr sz="1800" u="none" strike="noStrike" cap="none"/>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u="none" strike="noStrike" cap="none"/>
                        <a:t>Weight(W)</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2</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3</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5</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7</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4</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a:t>
                      </a:r>
                      <a:endParaRPr sz="1800" u="none" strike="noStrike" cap="none"/>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r>
            </a:tbl>
          </a:graphicData>
        </a:graphic>
      </p:graphicFrame>
      <p:sp>
        <p:nvSpPr>
          <p:cNvPr id="124" name="Google Shape;124;p6"/>
          <p:cNvSpPr txBox="1"/>
          <p:nvPr/>
        </p:nvSpPr>
        <p:spPr>
          <a:xfrm>
            <a:off x="625151" y="3060441"/>
            <a:ext cx="843383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Fill the bag(capacity=15) with the objects to maximize the profit</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5" name="Google Shape;125;p6"/>
          <p:cNvSpPr txBox="1"/>
          <p:nvPr/>
        </p:nvSpPr>
        <p:spPr>
          <a:xfrm>
            <a:off x="195943" y="3565297"/>
            <a:ext cx="11996057" cy="128678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F5496"/>
              </a:buClr>
              <a:buSzPts val="2100"/>
              <a:buFont typeface="Calibri" panose="020F0502020204030204"/>
              <a:buNone/>
            </a:pPr>
            <a:endParaRPr sz="21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90000"/>
              </a:lnSpc>
              <a:spcBef>
                <a:spcPts val="0"/>
              </a:spcBef>
              <a:spcAft>
                <a:spcPts val="0"/>
              </a:spcAft>
              <a:buClr>
                <a:schemeClr val="dk1"/>
              </a:buClr>
              <a:buSzPts val="2100"/>
              <a:buFont typeface="Arial" panose="020B0604020202020204"/>
              <a:buChar char="•"/>
            </a:pPr>
            <a:r>
              <a:rPr lang="en-US" sz="2100" b="1" i="0" u="none" strike="noStrike" cap="none">
                <a:solidFill>
                  <a:schemeClr val="dk1"/>
                </a:solidFill>
                <a:latin typeface="Calibri" panose="020F0502020204030204"/>
                <a:ea typeface="Calibri" panose="020F0502020204030204"/>
                <a:cs typeface="Calibri" panose="020F0502020204030204"/>
                <a:sym typeface="Calibri" panose="020F0502020204030204"/>
              </a:rPr>
              <a:t>Several greedy strategies for the knapsack problem are possible.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90000"/>
              </a:lnSpc>
              <a:spcBef>
                <a:spcPts val="0"/>
              </a:spcBef>
              <a:spcAft>
                <a:spcPts val="0"/>
              </a:spcAft>
              <a:buClr>
                <a:schemeClr val="dk1"/>
              </a:buClr>
              <a:buSzPts val="2100"/>
              <a:buFont typeface="Arial" panose="020B0604020202020204"/>
              <a:buChar char="•"/>
            </a:pPr>
            <a:r>
              <a:rPr lang="en-US" sz="2100" b="1" i="0" u="none" strike="noStrike" cap="none">
                <a:solidFill>
                  <a:schemeClr val="dk1"/>
                </a:solidFill>
                <a:latin typeface="Calibri" panose="020F0502020204030204"/>
                <a:ea typeface="Calibri" panose="020F0502020204030204"/>
                <a:cs typeface="Calibri" panose="020F0502020204030204"/>
                <a:sym typeface="Calibri" panose="020F0502020204030204"/>
              </a:rPr>
              <a:t>In each of these strategies, the knapsack is packed in several stages. In each stage one object is selected for inclusion into the knapsack using a greedy criterion.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0"/>
              </a:spcBef>
              <a:spcAft>
                <a:spcPts val="0"/>
              </a:spcAft>
              <a:buClr>
                <a:srgbClr val="2F5496"/>
              </a:buClr>
              <a:buSzPts val="3600"/>
              <a:buFont typeface="Calibri" panose="020F0502020204030204"/>
              <a:buNone/>
            </a:pPr>
            <a:endParaRPr sz="36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6" name="Google Shape;126;p6"/>
          <p:cNvSpPr txBox="1"/>
          <p:nvPr/>
        </p:nvSpPr>
        <p:spPr>
          <a:xfrm>
            <a:off x="242595" y="5085184"/>
            <a:ext cx="10870163" cy="147732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a:buChar char="•"/>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Methods for including the objects in the knapsack: Different Criteria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Approach 1 : Greedy on profit (Highest profit objects)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Approach 2: Greedy on weight (Lowest weight objects)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Approach 3: Highest P/W ratio.(Highest profit/kg objects)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additive="base">
                                        <p:cTn id="7" dur="500"/>
                                        <p:tgtEl>
                                          <p:spTgt spid="125"/>
                                        </p:tgtEl>
                                        <p:attrNameLst>
                                          <p:attrName>ppt_y</p:attrName>
                                        </p:attrNameLst>
                                      </p:cBhvr>
                                      <p:tavLst>
                                        <p:tav tm="0" fmla="">
                                          <p:val>
                                            <p:strVal val="#ppt_y+1"/>
                                          </p:val>
                                        </p:tav>
                                        <p:tav tm="100000" fmla="">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 calcmode="lin" valueType="num">
                                      <p:cBhvr additive="base">
                                        <p:cTn id="12" dur="500"/>
                                        <p:tgtEl>
                                          <p:spTgt spid="126"/>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30" name="Shape 130"/>
        <p:cNvGrpSpPr/>
        <p:nvPr/>
      </p:nvGrpSpPr>
      <p:grpSpPr>
        <a:xfrm>
          <a:off x="0" y="0"/>
          <a:ext cx="0" cy="0"/>
          <a:chOff x="0" y="0"/>
          <a:chExt cx="0" cy="0"/>
        </a:xfrm>
      </p:grpSpPr>
      <p:sp>
        <p:nvSpPr>
          <p:cNvPr id="131" name="Google Shape;131;p7"/>
          <p:cNvSpPr txBox="1"/>
          <p:nvPr>
            <p:ph type="title"/>
          </p:nvPr>
        </p:nvSpPr>
        <p:spPr>
          <a:xfrm>
            <a:off x="410547" y="234497"/>
            <a:ext cx="11996057" cy="67990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F5496"/>
              </a:buClr>
              <a:buSzPct val="100000"/>
              <a:buFont typeface="Calibri" panose="020F0502020204030204"/>
              <a:buNone/>
            </a:pPr>
            <a:r>
              <a:rPr lang="en-US"/>
              <a:t>Approach 1 : Greedy on profit</a:t>
            </a:r>
            <a:endParaRPr lang="en-US"/>
          </a:p>
        </p:txBody>
      </p:sp>
      <p:sp>
        <p:nvSpPr>
          <p:cNvPr id="132" name="Google Shape;132;p7"/>
          <p:cNvSpPr txBox="1"/>
          <p:nvPr>
            <p:ph type="body" idx="1"/>
          </p:nvPr>
        </p:nvSpPr>
        <p:spPr>
          <a:xfrm>
            <a:off x="483636" y="981464"/>
            <a:ext cx="10515600" cy="152406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First possible criterion : from the remaining objects, select the object with the </a:t>
            </a:r>
            <a:r>
              <a:rPr lang="en-US">
                <a:solidFill>
                  <a:srgbClr val="FF0000"/>
                </a:solidFill>
              </a:rPr>
              <a:t>maximum profit</a:t>
            </a:r>
            <a:r>
              <a:rPr lang="en-US"/>
              <a:t> that fits into the knapsack.</a:t>
            </a:r>
            <a:endParaRPr lang="en-US"/>
          </a:p>
          <a:p>
            <a:pPr marL="228600" lvl="0" indent="-228600" algn="l" rtl="0">
              <a:lnSpc>
                <a:spcPct val="90000"/>
              </a:lnSpc>
              <a:spcBef>
                <a:spcPts val="1000"/>
              </a:spcBef>
              <a:spcAft>
                <a:spcPts val="0"/>
              </a:spcAft>
              <a:buClr>
                <a:schemeClr val="dk1"/>
              </a:buClr>
              <a:buSzPts val="2800"/>
              <a:buChar char="•"/>
            </a:pPr>
            <a:r>
              <a:rPr lang="en-US"/>
              <a:t>This strategy does not guarantee an optimal solution.</a:t>
            </a:r>
            <a:endParaRPr lang="en-US"/>
          </a:p>
        </p:txBody>
      </p:sp>
      <p:graphicFrame>
        <p:nvGraphicFramePr>
          <p:cNvPr id="133" name="Google Shape;133;p7"/>
          <p:cNvGraphicFramePr/>
          <p:nvPr/>
        </p:nvGraphicFramePr>
        <p:xfrm>
          <a:off x="483636" y="2687320"/>
          <a:ext cx="8128000" cy="3000000"/>
        </p:xfrm>
        <a:graphic>
          <a:graphicData uri="http://schemas.openxmlformats.org/drawingml/2006/table">
            <a:tbl>
              <a:tblPr firstRow="1" bandRow="1">
                <a:noFill/>
                <a:tableStyleId>{55641A1B-56D9-42C1-9066-E846AB27DA45}</a:tableStyleId>
              </a:tblPr>
              <a:tblGrid>
                <a:gridCol w="1299025"/>
                <a:gridCol w="732975"/>
                <a:gridCol w="1016000"/>
                <a:gridCol w="1016000"/>
                <a:gridCol w="1016000"/>
                <a:gridCol w="1016000"/>
                <a:gridCol w="1016000"/>
                <a:gridCol w="1016000"/>
              </a:tblGrid>
              <a:tr h="370850">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u="none" strike="noStrike" cap="none"/>
                        <a:t>Objects</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2</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3</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4</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5</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6</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7</a:t>
                      </a:r>
                      <a:endParaRPr sz="1800" u="none" strike="noStrike" cap="none"/>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u="none" strike="noStrike" cap="none"/>
                        <a:t>Profit(P)</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10</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5</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15</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7</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6</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18</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3</a:t>
                      </a:r>
                      <a:endParaRPr sz="1800" u="none" strike="noStrike" cap="none"/>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u="none" strike="noStrike" cap="none"/>
                        <a:t>Weight(W)</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2</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3</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5</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7</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4</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a:t>
                      </a:r>
                      <a:endParaRPr sz="1800" u="none" strike="noStrike" cap="none"/>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r>
            </a:tbl>
          </a:graphicData>
        </a:graphic>
      </p:graphicFrame>
      <p:sp>
        <p:nvSpPr>
          <p:cNvPr id="134" name="Google Shape;134;p7"/>
          <p:cNvSpPr txBox="1"/>
          <p:nvPr/>
        </p:nvSpPr>
        <p:spPr>
          <a:xfrm>
            <a:off x="410547" y="4422710"/>
            <a:ext cx="820108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Solution:(1,0,1,1,0,1)           x6=4 kg, x3=5 kg, x1=2 kg, x4=4 kg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Profit = (18+15+10+4) = 47</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500"/>
                                        <p:tgtEl>
                                          <p:spTgt spid="13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38" name="Shape 138"/>
        <p:cNvGrpSpPr/>
        <p:nvPr/>
      </p:nvGrpSpPr>
      <p:grpSpPr>
        <a:xfrm>
          <a:off x="0" y="0"/>
          <a:ext cx="0" cy="0"/>
          <a:chOff x="0" y="0"/>
          <a:chExt cx="0" cy="0"/>
        </a:xfrm>
      </p:grpSpPr>
      <p:sp>
        <p:nvSpPr>
          <p:cNvPr id="139" name="Google Shape;139;p8"/>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400"/>
              <a:buFont typeface="Calibri" panose="020F0502020204030204"/>
              <a:buNone/>
            </a:pPr>
            <a:r>
              <a:rPr lang="en-US"/>
              <a:t>Approach 2 : Greedy on weight</a:t>
            </a:r>
            <a:endParaRPr lang="en-US"/>
          </a:p>
        </p:txBody>
      </p:sp>
      <p:sp>
        <p:nvSpPr>
          <p:cNvPr id="140" name="Google Shape;140;p8"/>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i="1"/>
              <a:t>From the remaining objects, select the one that has minimum weight and also fits into the knapsack.</a:t>
            </a:r>
            <a:endParaRPr lang="en-US" i="1"/>
          </a:p>
          <a:p>
            <a:pPr marL="228600" lvl="0" indent="-228600" algn="l" rtl="0">
              <a:lnSpc>
                <a:spcPct val="90000"/>
              </a:lnSpc>
              <a:spcBef>
                <a:spcPts val="1000"/>
              </a:spcBef>
              <a:spcAft>
                <a:spcPts val="0"/>
              </a:spcAft>
              <a:buClr>
                <a:schemeClr val="dk1"/>
              </a:buClr>
              <a:buSzPts val="2800"/>
              <a:buChar char="•"/>
            </a:pPr>
            <a:r>
              <a:rPr lang="en-US"/>
              <a:t>This approach does not yield in general to an optimal solution.</a:t>
            </a:r>
            <a:endParaRPr i="1"/>
          </a:p>
        </p:txBody>
      </p:sp>
      <p:sp>
        <p:nvSpPr>
          <p:cNvPr id="141" name="Google Shape;141;p8"/>
          <p:cNvSpPr txBox="1"/>
          <p:nvPr/>
        </p:nvSpPr>
        <p:spPr>
          <a:xfrm>
            <a:off x="1212979" y="4907901"/>
            <a:ext cx="820108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Solution:(1,1,1,0,1,1,1)           x5=1 kg, x7= 1 kg ,x1=2 kg, x2= 3kg, x6=4 kg, x3= 4 kg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Profit = (6+3+10+5+18+12) = 54 </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aphicFrame>
        <p:nvGraphicFramePr>
          <p:cNvPr id="142" name="Google Shape;142;p8"/>
          <p:cNvGraphicFramePr/>
          <p:nvPr/>
        </p:nvGraphicFramePr>
        <p:xfrm>
          <a:off x="978158" y="3289604"/>
          <a:ext cx="8128000" cy="3000000"/>
        </p:xfrm>
        <a:graphic>
          <a:graphicData uri="http://schemas.openxmlformats.org/drawingml/2006/table">
            <a:tbl>
              <a:tblPr firstRow="1" bandRow="1">
                <a:noFill/>
                <a:tableStyleId>{55641A1B-56D9-42C1-9066-E846AB27DA45}</a:tableStyleId>
              </a:tblPr>
              <a:tblGrid>
                <a:gridCol w="1299025"/>
                <a:gridCol w="732975"/>
                <a:gridCol w="1016000"/>
                <a:gridCol w="1016000"/>
                <a:gridCol w="1016000"/>
                <a:gridCol w="1016000"/>
                <a:gridCol w="1016000"/>
                <a:gridCol w="1016000"/>
              </a:tblGrid>
              <a:tr h="370850">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u="none" strike="noStrike" cap="none"/>
                        <a:t>Objects</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2</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3</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4</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5</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6</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7</a:t>
                      </a:r>
                      <a:endParaRPr sz="1800" u="none" strike="noStrike" cap="none"/>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u="none" strike="noStrike" cap="none"/>
                        <a:t>Profit(P)</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10</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5</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15</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7</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6</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18</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3</a:t>
                      </a:r>
                      <a:endParaRPr sz="1800" u="none" strike="noStrike" cap="none"/>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u="none" strike="noStrike" cap="none"/>
                        <a:t>Weight(W)</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2</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3</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5</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7</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4</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a:t>
                      </a:r>
                      <a:endParaRPr sz="1800" u="none" strike="noStrike" cap="none"/>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p>
                  </a:txBody>
                  <a:tcPr marL="91450" marR="91450" marT="45725" marB="45725"/>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cBhvr additive="base">
                                        <p:cTn id="7" dur="500"/>
                                        <p:tgtEl>
                                          <p:spTgt spid="141"/>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6" name="Shape 146"/>
        <p:cNvGrpSpPr/>
        <p:nvPr/>
      </p:nvGrpSpPr>
      <p:grpSpPr>
        <a:xfrm>
          <a:off x="0" y="0"/>
          <a:ext cx="0" cy="0"/>
          <a:chOff x="0" y="0"/>
          <a:chExt cx="0" cy="0"/>
        </a:xfrm>
      </p:grpSpPr>
      <p:sp>
        <p:nvSpPr>
          <p:cNvPr id="147" name="Google Shape;147;p9"/>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000"/>
              <a:buFont typeface="Calibri" panose="020F0502020204030204"/>
              <a:buNone/>
            </a:pPr>
            <a:r>
              <a:rPr lang="en-US" sz="4000"/>
              <a:t>Approach 3 : Greedy on the profit density</a:t>
            </a:r>
            <a:r>
              <a:rPr lang="en-US" sz="4000" i="1"/>
              <a:t> </a:t>
            </a:r>
            <a:r>
              <a:rPr lang="en-US" sz="4800" i="1"/>
              <a:t>p</a:t>
            </a:r>
            <a:r>
              <a:rPr lang="en-US" sz="4800" i="1" baseline="-25000"/>
              <a:t>i</a:t>
            </a:r>
            <a:r>
              <a:rPr lang="en-US" sz="4000" i="1" baseline="-25000"/>
              <a:t> </a:t>
            </a:r>
            <a:r>
              <a:rPr lang="en-US" sz="4000"/>
              <a:t>/</a:t>
            </a:r>
            <a:r>
              <a:rPr lang="en-US" sz="4800" i="1"/>
              <a:t>w</a:t>
            </a:r>
            <a:r>
              <a:rPr lang="en-US" sz="4800" i="1" baseline="-25000"/>
              <a:t>i</a:t>
            </a:r>
            <a:endParaRPr sz="4000"/>
          </a:p>
        </p:txBody>
      </p:sp>
      <p:sp>
        <p:nvSpPr>
          <p:cNvPr id="148" name="Google Shape;148;p9"/>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From the remaining objects, select the one with maximum </a:t>
            </a:r>
            <a:br>
              <a:rPr lang="en-US"/>
            </a:br>
            <a:r>
              <a:rPr lang="en-US" sz="3600" i="1"/>
              <a:t>p</a:t>
            </a:r>
            <a:r>
              <a:rPr lang="en-US" sz="3600" i="1" baseline="-25000"/>
              <a:t>i</a:t>
            </a:r>
            <a:r>
              <a:rPr lang="en-US" i="1" baseline="-25000"/>
              <a:t> </a:t>
            </a:r>
            <a:r>
              <a:rPr lang="en-US"/>
              <a:t>/</a:t>
            </a:r>
            <a:r>
              <a:rPr lang="en-US" sz="3600" i="1"/>
              <a:t>w</a:t>
            </a:r>
            <a:r>
              <a:rPr lang="en-US" sz="3600" i="1" baseline="-25000"/>
              <a:t>i</a:t>
            </a:r>
            <a:r>
              <a:rPr lang="en-US"/>
              <a:t> (Max profit/kg) that fits into the knapsack.</a:t>
            </a:r>
            <a:endParaRPr lang="en-US"/>
          </a:p>
          <a:p>
            <a:pPr marL="0" lvl="0" indent="0" algn="l" rtl="0">
              <a:lnSpc>
                <a:spcPct val="90000"/>
              </a:lnSpc>
              <a:spcBef>
                <a:spcPts val="1000"/>
              </a:spcBef>
              <a:spcAft>
                <a:spcPts val="0"/>
              </a:spcAft>
              <a:buClr>
                <a:schemeClr val="dk1"/>
              </a:buClr>
              <a:buSzPts val="2800"/>
              <a:buNone/>
            </a:pPr>
            <a:endParaRPr lang="en-US"/>
          </a:p>
        </p:txBody>
      </p:sp>
      <p:sp>
        <p:nvSpPr>
          <p:cNvPr id="149" name="Google Shape;149;p9"/>
          <p:cNvSpPr txBox="1"/>
          <p:nvPr/>
        </p:nvSpPr>
        <p:spPr>
          <a:xfrm>
            <a:off x="1212979" y="5234474"/>
            <a:ext cx="8201089"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Solution:(x1,x2,x3,x5,x6,x7,)         x5=1 kg, x1=2kg, x6=4 kg, x3=5 kg, x7=1 kg, x2=2kg,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Profit = (2*5 + 2*5/3 + 5*3 + 1*6 + 4*9/2 + 1*3 ) = 55.3</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aphicFrame>
        <p:nvGraphicFramePr>
          <p:cNvPr id="150" name="Google Shape;150;p9"/>
          <p:cNvGraphicFramePr/>
          <p:nvPr/>
        </p:nvGraphicFramePr>
        <p:xfrm>
          <a:off x="978158" y="3616177"/>
          <a:ext cx="8128000" cy="3000000"/>
        </p:xfrm>
        <a:graphic>
          <a:graphicData uri="http://schemas.openxmlformats.org/drawingml/2006/table">
            <a:tbl>
              <a:tblPr firstRow="1" bandRow="1">
                <a:noFill/>
                <a:tableStyleId>{55641A1B-56D9-42C1-9066-E846AB27DA45}</a:tableStyleId>
              </a:tblPr>
              <a:tblGrid>
                <a:gridCol w="1299025"/>
                <a:gridCol w="732975"/>
                <a:gridCol w="1016000"/>
                <a:gridCol w="1016000"/>
                <a:gridCol w="1016000"/>
                <a:gridCol w="1016000"/>
                <a:gridCol w="1016000"/>
                <a:gridCol w="1016000"/>
              </a:tblGrid>
              <a:tr h="370850">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u="none" strike="noStrike" cap="none"/>
                        <a:t>Objects</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2</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3</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4</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5</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6</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7</a:t>
                      </a:r>
                      <a:endParaRPr sz="1800" u="none" strike="noStrike" cap="none"/>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u="none" strike="noStrike" cap="none"/>
                        <a:t>Profit(P)</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10</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5</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15</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7</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6</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18</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3</a:t>
                      </a:r>
                      <a:endParaRPr sz="1800" u="none" strike="noStrike" cap="none"/>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u="none" strike="noStrike" cap="none"/>
                        <a:t>Weight(W)</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2</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3</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5</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7</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4</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a:t>
                      </a:r>
                      <a:endParaRPr sz="1800" u="none" strike="noStrike" cap="none"/>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u="none" strike="noStrike" cap="none"/>
                        <a:t>P/W</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5</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5/3</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3</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1</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6</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9/2</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u="none" strike="noStrike" cap="none"/>
                        <a:t>3</a:t>
                      </a:r>
                      <a:endParaRPr sz="1800" u="none" strike="noStrike" cap="none"/>
                    </a:p>
                  </a:txBody>
                  <a:tcPr marL="91450" marR="91450" marT="45725" marB="45725"/>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 calcmode="lin" valueType="num">
                                      <p:cBhvr additive="base">
                                        <p:cTn id="7" dur="500"/>
                                        <p:tgtEl>
                                          <p:spTgt spid="149"/>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11903</Words>
  <Application>WPS Presentation</Application>
  <PresentationFormat/>
  <Paragraphs>706</Paragraphs>
  <Slides>44</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8</vt:i4>
      </vt:variant>
      <vt:variant>
        <vt:lpstr>幻灯片标题</vt:lpstr>
      </vt:variant>
      <vt:variant>
        <vt:i4>44</vt:i4>
      </vt:variant>
    </vt:vector>
  </HeadingPairs>
  <TitlesOfParts>
    <vt:vector size="64" baseType="lpstr">
      <vt:lpstr>Arial</vt:lpstr>
      <vt:lpstr>SimSun</vt:lpstr>
      <vt:lpstr>Wingdings</vt:lpstr>
      <vt:lpstr>Arial</vt:lpstr>
      <vt:lpstr>Calibri</vt:lpstr>
      <vt:lpstr>Noto Sans Symbols</vt:lpstr>
      <vt:lpstr>Segoe Print</vt:lpstr>
      <vt:lpstr>Times New Roman</vt:lpstr>
      <vt:lpstr>Microsoft YaHei</vt:lpstr>
      <vt:lpstr>Arial Unicode MS</vt:lpstr>
      <vt:lpstr>Consolas</vt:lpstr>
      <vt:lpstr>Office Theme</vt:lpstr>
      <vt:lpstr>Paint.Picture</vt:lpstr>
      <vt:lpstr>Paint.Picture</vt:lpstr>
      <vt:lpstr>Paint.Picture</vt:lpstr>
      <vt:lpstr>Paint.Picture</vt:lpstr>
      <vt:lpstr>Paint.Picture</vt:lpstr>
      <vt:lpstr>Paint.Picture</vt:lpstr>
      <vt:lpstr>Paint.Picture</vt:lpstr>
      <vt:lpstr>Paint.Picture</vt:lpstr>
      <vt:lpstr>Greedy Algorithms</vt:lpstr>
      <vt:lpstr>Greedy Algorithms</vt:lpstr>
      <vt:lpstr>PowerPoint 演示文稿</vt:lpstr>
      <vt:lpstr>Fractional Knapsack</vt:lpstr>
      <vt:lpstr>Fractional Knapsack</vt:lpstr>
      <vt:lpstr>Fractional Knapsack : Example</vt:lpstr>
      <vt:lpstr>Approach 1 : Greedy on profit</vt:lpstr>
      <vt:lpstr>Approach 2 : Greedy on weight</vt:lpstr>
      <vt:lpstr>Approach 3 : Greedy on the profit density pi /wi</vt:lpstr>
      <vt:lpstr>Example:</vt:lpstr>
      <vt:lpstr>PowerPoint 演示文稿</vt:lpstr>
      <vt:lpstr>PowerPoint 演示文稿</vt:lpstr>
      <vt:lpstr>0/1 Knapsack Problem</vt:lpstr>
      <vt:lpstr>Pros and Cons</vt:lpstr>
      <vt:lpstr>Point to Ponder</vt:lpstr>
      <vt:lpstr>Fractional Knapsack : Algorithm</vt:lpstr>
      <vt:lpstr>Job Sequencing with Deadlines</vt:lpstr>
      <vt:lpstr>Job Sequencing with Deadlines : Problem</vt:lpstr>
      <vt:lpstr>Job Sequencing with Deadlines : Problem</vt:lpstr>
      <vt:lpstr>Example</vt:lpstr>
      <vt:lpstr>Example</vt:lpstr>
      <vt:lpstr>Example</vt:lpstr>
      <vt:lpstr>Job Sequencing with Deadlines :Algorithm and TC:</vt:lpstr>
      <vt:lpstr>Algorithm</vt:lpstr>
      <vt:lpstr>Optimal Storage on the Tape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Algorithm and Time Complexity</vt:lpstr>
      <vt:lpstr>Algorithm and Time Complexity</vt:lpstr>
      <vt:lpstr>Algorithm and Time Complexity</vt:lpstr>
      <vt:lpstr>Example</vt:lpstr>
      <vt:lpstr>PowerPoint 演示文稿</vt:lpstr>
      <vt:lpstr>Optimal Merge Pattern</vt:lpstr>
      <vt:lpstr>                           Huffman Coding</vt:lpstr>
      <vt:lpstr>3. Huffman Coding : Variable Size Coding: </vt:lpstr>
      <vt:lpstr>3. Huffman Coding : Variable Size Coding (Cntd…) </vt:lpstr>
      <vt:lpstr>Examples:   1. Explain Huffman Algorithm. Construct a Huffman Tree and find Huffman code for the message: KARNATAKA  2. Explain Huffman Algorithm. Construct a Huffman Tree and find Huffman code for the message: MAHARASHTRA</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Greedy Algorithms</dc:title>
  <dc:creator/>
  <cp:lastModifiedBy>INFT505-17</cp:lastModifiedBy>
  <cp:revision>40</cp:revision>
  <dcterms:created xsi:type="dcterms:W3CDTF">2022-08-05T03:13:00Z</dcterms:created>
  <dcterms:modified xsi:type="dcterms:W3CDTF">2023-08-11T09:46:24Z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3C4AB17DAC88465FA976616C36A3232C</vt:lpwstr>
  </property>
  <property fmtid="{D5CDD505-2E9C-101B-9397-08002B2CF9AE}" pid="3" name="KSOProductBuildVer">
    <vt:lpwstr>1033-11.2.0.11537</vt:lpwstr>
  </property>
</Properties>
</file>